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5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e320d950deba43d8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4"/>
  </p:notesMasterIdLst>
  <p:handoutMasterIdLst>
    <p:handoutMasterId r:id="rId115"/>
  </p:handoutMasterIdLst>
  <p:sldIdLst>
    <p:sldId id="693" r:id="rId2"/>
    <p:sldId id="668" r:id="rId3"/>
    <p:sldId id="697" r:id="rId4"/>
    <p:sldId id="708" r:id="rId5"/>
    <p:sldId id="698" r:id="rId6"/>
    <p:sldId id="699" r:id="rId7"/>
    <p:sldId id="709" r:id="rId8"/>
    <p:sldId id="710" r:id="rId9"/>
    <p:sldId id="694" r:id="rId10"/>
    <p:sldId id="539" r:id="rId11"/>
    <p:sldId id="669" r:id="rId12"/>
    <p:sldId id="540" r:id="rId13"/>
    <p:sldId id="711" r:id="rId14"/>
    <p:sldId id="670" r:id="rId15"/>
    <p:sldId id="719" r:id="rId16"/>
    <p:sldId id="671" r:id="rId17"/>
    <p:sldId id="713" r:id="rId18"/>
    <p:sldId id="714" r:id="rId19"/>
    <p:sldId id="672" r:id="rId20"/>
    <p:sldId id="715" r:id="rId21"/>
    <p:sldId id="731" r:id="rId22"/>
    <p:sldId id="716" r:id="rId23"/>
    <p:sldId id="718" r:id="rId24"/>
    <p:sldId id="720" r:id="rId25"/>
    <p:sldId id="721" r:id="rId26"/>
    <p:sldId id="722" r:id="rId27"/>
    <p:sldId id="723" r:id="rId28"/>
    <p:sldId id="736" r:id="rId29"/>
    <p:sldId id="724" r:id="rId30"/>
    <p:sldId id="735" r:id="rId31"/>
    <p:sldId id="734" r:id="rId32"/>
    <p:sldId id="737" r:id="rId33"/>
    <p:sldId id="738" r:id="rId34"/>
    <p:sldId id="739" r:id="rId35"/>
    <p:sldId id="740" r:id="rId36"/>
    <p:sldId id="741" r:id="rId37"/>
    <p:sldId id="742" r:id="rId38"/>
    <p:sldId id="743" r:id="rId39"/>
    <p:sldId id="744" r:id="rId40"/>
    <p:sldId id="725" r:id="rId41"/>
    <p:sldId id="726" r:id="rId42"/>
    <p:sldId id="727" r:id="rId43"/>
    <p:sldId id="745" r:id="rId44"/>
    <p:sldId id="728" r:id="rId45"/>
    <p:sldId id="729" r:id="rId46"/>
    <p:sldId id="730" r:id="rId47"/>
    <p:sldId id="746" r:id="rId48"/>
    <p:sldId id="747" r:id="rId49"/>
    <p:sldId id="751" r:id="rId50"/>
    <p:sldId id="748" r:id="rId51"/>
    <p:sldId id="749" r:id="rId52"/>
    <p:sldId id="750" r:id="rId53"/>
    <p:sldId id="762" r:id="rId54"/>
    <p:sldId id="752" r:id="rId55"/>
    <p:sldId id="753" r:id="rId56"/>
    <p:sldId id="764" r:id="rId57"/>
    <p:sldId id="765" r:id="rId58"/>
    <p:sldId id="766" r:id="rId59"/>
    <p:sldId id="763" r:id="rId60"/>
    <p:sldId id="754" r:id="rId61"/>
    <p:sldId id="767" r:id="rId62"/>
    <p:sldId id="768" r:id="rId63"/>
    <p:sldId id="769" r:id="rId64"/>
    <p:sldId id="770" r:id="rId65"/>
    <p:sldId id="771" r:id="rId66"/>
    <p:sldId id="772" r:id="rId67"/>
    <p:sldId id="773" r:id="rId68"/>
    <p:sldId id="774" r:id="rId69"/>
    <p:sldId id="775" r:id="rId70"/>
    <p:sldId id="776" r:id="rId71"/>
    <p:sldId id="777" r:id="rId72"/>
    <p:sldId id="778" r:id="rId73"/>
    <p:sldId id="779" r:id="rId74"/>
    <p:sldId id="780" r:id="rId75"/>
    <p:sldId id="756" r:id="rId76"/>
    <p:sldId id="781" r:id="rId77"/>
    <p:sldId id="782" r:id="rId78"/>
    <p:sldId id="783" r:id="rId79"/>
    <p:sldId id="784" r:id="rId80"/>
    <p:sldId id="785" r:id="rId81"/>
    <p:sldId id="786" r:id="rId82"/>
    <p:sldId id="787" r:id="rId83"/>
    <p:sldId id="788" r:id="rId84"/>
    <p:sldId id="757" r:id="rId85"/>
    <p:sldId id="758" r:id="rId86"/>
    <p:sldId id="789" r:id="rId87"/>
    <p:sldId id="790" r:id="rId88"/>
    <p:sldId id="791" r:id="rId89"/>
    <p:sldId id="792" r:id="rId90"/>
    <p:sldId id="793" r:id="rId91"/>
    <p:sldId id="794" r:id="rId92"/>
    <p:sldId id="795" r:id="rId93"/>
    <p:sldId id="796" r:id="rId94"/>
    <p:sldId id="797" r:id="rId95"/>
    <p:sldId id="798" r:id="rId96"/>
    <p:sldId id="799" r:id="rId97"/>
    <p:sldId id="800" r:id="rId98"/>
    <p:sldId id="801" r:id="rId99"/>
    <p:sldId id="802" r:id="rId100"/>
    <p:sldId id="803" r:id="rId101"/>
    <p:sldId id="804" r:id="rId102"/>
    <p:sldId id="805" r:id="rId103"/>
    <p:sldId id="806" r:id="rId104"/>
    <p:sldId id="807" r:id="rId105"/>
    <p:sldId id="808" r:id="rId106"/>
    <p:sldId id="809" r:id="rId107"/>
    <p:sldId id="810" r:id="rId108"/>
    <p:sldId id="811" r:id="rId109"/>
    <p:sldId id="812" r:id="rId110"/>
    <p:sldId id="813" r:id="rId111"/>
    <p:sldId id="814" r:id="rId112"/>
    <p:sldId id="690" r:id="rId113"/>
  </p:sldIdLst>
  <p:sldSz cx="9144000" cy="6858000" type="screen4x3"/>
  <p:notesSz cx="6858000" cy="9144000"/>
  <p:defaultTextStyle>
    <a:defPPr>
      <a:defRPr lang="zh-CN"/>
    </a:defPPr>
    <a:lvl1pPr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1pPr>
    <a:lvl2pPr marL="4572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2pPr>
    <a:lvl3pPr marL="9144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3pPr>
    <a:lvl4pPr marL="13716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4pPr>
    <a:lvl5pPr marL="1828800" algn="l" rtl="0" fontAlgn="base">
      <a:lnSpc>
        <a:spcPct val="120000"/>
      </a:lnSpc>
      <a:spcBef>
        <a:spcPct val="50000"/>
      </a:spcBef>
      <a:spcAft>
        <a:spcPct val="0"/>
      </a:spcAft>
      <a:buSzPct val="85000"/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5pPr>
    <a:lvl6pPr marL="22860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6pPr>
    <a:lvl7pPr marL="27432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7pPr>
    <a:lvl8pPr marL="32004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8pPr>
    <a:lvl9pPr marL="3657600" algn="l" defTabSz="457200" rtl="0" eaLnBrk="1" latinLnBrk="0" hangingPunct="1">
      <a:defRPr kumimoji="1" sz="2400" b="1" kern="1200">
        <a:solidFill>
          <a:schemeClr val="bg2"/>
        </a:solidFill>
        <a:latin typeface="Times New Roman" charset="0"/>
        <a:ea typeface="华文细黑" charset="0"/>
        <a:cs typeface="华文细黑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clrMru>
    <a:srgbClr val="FFFFFF"/>
    <a:srgbClr val="993E19"/>
    <a:srgbClr val="0066CC"/>
    <a:srgbClr val="3333CC"/>
    <a:srgbClr val="FFFF00"/>
    <a:srgbClr val="996633"/>
    <a:srgbClr val="FF339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312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976"/>
    </p:cViewPr>
  </p:sorterViewPr>
  <p:notesViewPr>
    <p:cSldViewPr>
      <p:cViewPr varScale="1">
        <p:scale>
          <a:sx n="53" d="100"/>
          <a:sy n="53" d="100"/>
        </p:scale>
        <p:origin x="-17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4" Type="http://schemas.openxmlformats.org/officeDocument/2006/relationships/image" Target="../media/image118.wmf"/><Relationship Id="rId1" Type="http://schemas.openxmlformats.org/officeDocument/2006/relationships/image" Target="../media/image115.wmf"/><Relationship Id="rId2" Type="http://schemas.openxmlformats.org/officeDocument/2006/relationships/image" Target="../media/image1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0B90C2-AB83-254E-900E-02B15A6DA96A}" type="datetimeFigureOut">
              <a:rPr lang="zh-CN" altLang="en-US"/>
              <a:pPr>
                <a:defRPr/>
              </a:pPr>
              <a:t>19-1-13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ECC448-0EC2-964E-8992-39362B0B8D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5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defRPr sz="12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7B5C3E7-1B11-BA46-B611-E3D856A0AC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2687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AC80244C-85F3-A445-8D4D-87BA5D74838E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4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>
                <a:latin typeface="Times New Roman" charset="0"/>
                <a:ea typeface="宋体" charset="0"/>
              </a:rPr>
              <a:t>“</a:t>
            </a:r>
            <a:r>
              <a:rPr lang="zh-CN" altLang="en-US" b="1">
                <a:latin typeface="Times New Roman" charset="0"/>
                <a:ea typeface="宋体" charset="0"/>
              </a:rPr>
              <a:t>哥尼斯堡 </a:t>
            </a:r>
            <a:r>
              <a:rPr lang="en-US" altLang="zh-CN" b="1">
                <a:latin typeface="Times New Roman" charset="0"/>
                <a:ea typeface="宋体" charset="0"/>
              </a:rPr>
              <a:t>7 </a:t>
            </a:r>
            <a:r>
              <a:rPr lang="zh-CN" altLang="en-US" b="1">
                <a:latin typeface="Times New Roman" charset="0"/>
                <a:ea typeface="宋体" charset="0"/>
              </a:rPr>
              <a:t>桥”难题最终在 </a:t>
            </a:r>
            <a:r>
              <a:rPr lang="en-US" altLang="zh-CN" b="1">
                <a:latin typeface="Times New Roman" charset="0"/>
                <a:ea typeface="宋体" charset="0"/>
              </a:rPr>
              <a:t>1736 </a:t>
            </a:r>
            <a:r>
              <a:rPr lang="zh-CN" altLang="en-US" b="1">
                <a:latin typeface="Times New Roman" charset="0"/>
                <a:ea typeface="宋体" charset="0"/>
              </a:rPr>
              <a:t>年由数学家 </a:t>
            </a:r>
            <a:r>
              <a:rPr lang="en-US" altLang="zh-CN" b="1">
                <a:latin typeface="Times New Roman" charset="0"/>
                <a:ea typeface="宋体" charset="0"/>
              </a:rPr>
              <a:t>Euler </a:t>
            </a:r>
            <a:r>
              <a:rPr lang="zh-CN" altLang="en-US" b="1">
                <a:latin typeface="Times New Roman" charset="0"/>
                <a:ea typeface="宋体" charset="0"/>
              </a:rPr>
              <a:t>的一篇论文给予了完满的解决，这是图论的第一篇论文。在后来的两百年间图论的发展是缓慢的，直到 </a:t>
            </a:r>
            <a:r>
              <a:rPr lang="en-US" altLang="zh-CN" b="1">
                <a:latin typeface="Times New Roman" charset="0"/>
                <a:ea typeface="宋体" charset="0"/>
              </a:rPr>
              <a:t>1936 </a:t>
            </a:r>
            <a:r>
              <a:rPr lang="zh-CN" altLang="en-US" b="1">
                <a:latin typeface="Times New Roman" charset="0"/>
                <a:ea typeface="宋体" charset="0"/>
              </a:rPr>
              <a:t>年匈牙利数学家 </a:t>
            </a:r>
            <a:r>
              <a:rPr lang="en-US" altLang="zh-CN" b="1">
                <a:latin typeface="Times New Roman" charset="0"/>
                <a:ea typeface="宋体" charset="0"/>
              </a:rPr>
              <a:t>O.König</a:t>
            </a:r>
            <a:r>
              <a:rPr lang="zh-CN" altLang="en-US" b="1">
                <a:latin typeface="Times New Roman" charset="0"/>
                <a:ea typeface="宋体" charset="0"/>
              </a:rPr>
              <a:t>写出了图论的第一本专著</a:t>
            </a:r>
            <a:r>
              <a:rPr lang="en-US" altLang="zh-CN" b="1">
                <a:latin typeface="Times New Roman" charset="0"/>
                <a:ea typeface="宋体" charset="0"/>
              </a:rPr>
              <a:t>《</a:t>
            </a:r>
            <a:r>
              <a:rPr lang="zh-CN" altLang="en-US" b="1">
                <a:latin typeface="Times New Roman" charset="0"/>
                <a:ea typeface="宋体" charset="0"/>
              </a:rPr>
              <a:t>有限图与无限图的理论</a:t>
            </a:r>
            <a:r>
              <a:rPr lang="en-US" altLang="zh-CN" b="1">
                <a:latin typeface="Times New Roman" charset="0"/>
                <a:ea typeface="宋体" charset="0"/>
              </a:rPr>
              <a:t>》</a:t>
            </a:r>
            <a:r>
              <a:rPr lang="zh-CN" altLang="en-US" b="1">
                <a:latin typeface="Times New Roman" charset="0"/>
                <a:ea typeface="宋体" charset="0"/>
              </a:rPr>
              <a:t>。</a:t>
            </a:r>
          </a:p>
          <a:p>
            <a:pPr eaLnBrk="1" hangingPunct="1"/>
            <a:r>
              <a:rPr lang="zh-CN" altLang="en-US" b="1">
                <a:latin typeface="Times New Roman" charset="0"/>
                <a:ea typeface="宋体" charset="0"/>
              </a:rPr>
              <a:t>图论的历史上最具有传奇色彩的问题也许要数著名的“四色猜想”了</a:t>
            </a:r>
            <a:r>
              <a:rPr lang="en-US" altLang="zh-CN" b="1">
                <a:latin typeface="Times New Roman" charset="0"/>
                <a:ea typeface="宋体" charset="0"/>
              </a:rPr>
              <a:t>——</a:t>
            </a:r>
            <a:r>
              <a:rPr lang="zh-CN" altLang="en-US" b="1">
                <a:latin typeface="Times New Roman" charset="0"/>
                <a:ea typeface="宋体" charset="0"/>
              </a:rPr>
              <a:t>历史上许许多多数学猜想之一。</a:t>
            </a:r>
          </a:p>
          <a:p>
            <a:pPr eaLnBrk="1" hangingPunct="1"/>
            <a:r>
              <a:rPr lang="zh-CN" altLang="en-US">
                <a:latin typeface="Times New Roman" charset="0"/>
                <a:ea typeface="宋体" charset="0"/>
              </a:rPr>
              <a:t>世界近代三大数学难题：费马最后猜想、哥德巴赫猜想和“四色”猜想。</a:t>
            </a:r>
          </a:p>
          <a:p>
            <a:pPr eaLnBrk="1" hangingPunct="1"/>
            <a:r>
              <a:rPr lang="zh-CN" altLang="en-US" b="1">
                <a:latin typeface="Times New Roman" charset="0"/>
                <a:ea typeface="宋体" charset="0"/>
              </a:rPr>
              <a:t>它描述对一张地图着色的问题，</a:t>
            </a:r>
            <a:r>
              <a:rPr lang="zh-CN" altLang="en-US">
                <a:latin typeface="Times New Roman" charset="0"/>
                <a:ea typeface="宋体" charset="0"/>
              </a:rPr>
              <a:t>在一维直线上用两种颜色可以区分任意多不同线段，在二维平面内至少需要四种颜色可以区分任意多区域（当然最简单的情况是二色，如国际象棋棋盘）；在三维空间内至少需要八种颜色可以区分任意多的立体，（最简单的情况还是二色，如</a:t>
            </a:r>
            <a:r>
              <a:rPr lang="en-US" altLang="zh-CN">
                <a:latin typeface="Times New Roman" charset="0"/>
                <a:ea typeface="宋体" charset="0"/>
              </a:rPr>
              <a:t>NaCl</a:t>
            </a:r>
            <a:r>
              <a:rPr lang="zh-CN" altLang="en-US">
                <a:latin typeface="Times New Roman" charset="0"/>
                <a:ea typeface="宋体" charset="0"/>
              </a:rPr>
              <a:t>） </a:t>
            </a:r>
          </a:p>
          <a:p>
            <a:pPr eaLnBrk="1" hangingPunct="1"/>
            <a:endParaRPr lang="en-US" altLang="zh-CN" b="1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CA773627-8564-6342-8BF1-CEE30F28E959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8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B57BEB99-EC19-B441-9B54-D9B7D55F5ACC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9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915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5D9532D1-AA00-0E46-AB46-4F57C033EC95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30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fld id="{3BACD6B8-2FDB-8040-BE9B-A8A6329A9A7B}" type="slidenum">
              <a:rPr lang="en-US" altLang="zh-CN" sz="1200" b="0">
                <a:solidFill>
                  <a:schemeClr val="tx1"/>
                </a:solidFill>
                <a:ea typeface="宋体" charset="0"/>
                <a:cs typeface="宋体" charset="0"/>
              </a:rPr>
              <a:pPr/>
              <a:t>69</a:t>
            </a:fld>
            <a:endParaRPr lang="en-US" altLang="zh-CN" sz="1200" b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Times New Roman" charset="0"/>
                <a:ea typeface="宋体" charset="0"/>
              </a:rPr>
              <a:t>在图与网络分析的应用中，将面临一个问题</a:t>
            </a:r>
            <a:r>
              <a:rPr lang="en-US" altLang="zh-CN">
                <a:latin typeface="Times New Roman" charset="0"/>
                <a:ea typeface="宋体" charset="0"/>
              </a:rPr>
              <a:t>——</a:t>
            </a:r>
            <a:r>
              <a:rPr lang="zh-CN" altLang="en-US">
                <a:latin typeface="Times New Roman" charset="0"/>
                <a:ea typeface="宋体" charset="0"/>
              </a:rPr>
              <a:t>如何分析、计算一个较大型的网络，这当然需借助快速的计算工具</a:t>
            </a:r>
            <a:r>
              <a:rPr lang="en-US" altLang="zh-CN">
                <a:latin typeface="Times New Roman" charset="0"/>
                <a:ea typeface="宋体" charset="0"/>
              </a:rPr>
              <a:t>——</a:t>
            </a:r>
            <a:r>
              <a:rPr lang="zh-CN" altLang="en-US">
                <a:latin typeface="Times New Roman" charset="0"/>
                <a:ea typeface="宋体" charset="0"/>
              </a:rPr>
              <a:t>计算机。那么，如何将一个图表示在计算机中。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133600"/>
            <a:ext cx="6400800" cy="1150938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zh-CN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35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09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35713" y="115888"/>
            <a:ext cx="2051050" cy="5689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15888"/>
            <a:ext cx="6003925" cy="5689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405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37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71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3990975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94200" y="1125538"/>
            <a:ext cx="39925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1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21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2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6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42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96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888"/>
            <a:ext cx="7345362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13593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defRPr kumimoji="0" sz="14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defRPr kumimoji="0" sz="1400" b="0">
                <a:solidFill>
                  <a:schemeClr val="tx1"/>
                </a:solidFill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7667625" y="469900"/>
            <a:ext cx="12969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z="1800" dirty="0" smtClean="0">
                <a:solidFill>
                  <a:srgbClr val="003300"/>
                </a:solidFill>
              </a:rPr>
              <a:t>Page </a:t>
            </a:r>
            <a:fld id="{73BFAF0E-BFEA-3E46-8096-BA0511970C38}" type="slidenum">
              <a:rPr lang="en-US" altLang="zh-CN" sz="1800" smtClean="0">
                <a:solidFill>
                  <a:srgbClr val="003300"/>
                </a:solidFill>
              </a:rPr>
              <a:pPr eaLnBrk="1" hangingPunct="1">
                <a:lnSpc>
                  <a:spcPct val="100000"/>
                </a:lnSpc>
                <a:buSzTx/>
                <a:defRPr/>
              </a:pPr>
              <a:t>‹#›</a:t>
            </a:fld>
            <a:endParaRPr lang="en-US" altLang="zh-CN" sz="1800" dirty="0" smtClean="0">
              <a:solidFill>
                <a:srgbClr val="0033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15000"/>
        </a:spcBef>
        <a:spcAft>
          <a:spcPct val="0"/>
        </a:spcAft>
        <a:buSzPct val="85000"/>
        <a:buChar char="•"/>
        <a:defRPr kumimoji="1" sz="2400" b="1">
          <a:solidFill>
            <a:schemeClr val="bg2"/>
          </a:solidFill>
          <a:latin typeface="+mn-lt"/>
          <a:ea typeface="+mn-ea"/>
          <a:cs typeface="华文细黑" charset="0"/>
        </a:defRPr>
      </a:lvl1pPr>
      <a:lvl2pPr marL="830263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n"/>
        <a:defRPr kumimoji="1" sz="26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华文细黑" charset="0"/>
        </a:defRPr>
      </a:lvl2pPr>
      <a:lvl3pPr marL="123825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charset="0"/>
        <a:buChar char="•"/>
        <a:defRPr kumimoji="1" sz="2400" b="1">
          <a:solidFill>
            <a:srgbClr val="0033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华文细黑" charset="0"/>
        </a:defRPr>
      </a:lvl3pPr>
      <a:lvl4pPr marL="1646238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j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7.w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9.emf"/><Relationship Id="rId5" Type="http://schemas.openxmlformats.org/officeDocument/2006/relationships/image" Target="../media/image33.pn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3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4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51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60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6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113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114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115.w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116.wmf"/><Relationship Id="rId7" Type="http://schemas.openxmlformats.org/officeDocument/2006/relationships/oleObject" Target="../embeddings/oleObject36.bin"/><Relationship Id="rId8" Type="http://schemas.openxmlformats.org/officeDocument/2006/relationships/image" Target="../media/image117.wmf"/><Relationship Id="rId9" Type="http://schemas.openxmlformats.org/officeDocument/2006/relationships/oleObject" Target="../embeddings/oleObject37.bin"/><Relationship Id="rId10" Type="http://schemas.openxmlformats.org/officeDocument/2006/relationships/image" Target="../media/image118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119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第八讲</a:t>
            </a:r>
            <a:endParaRPr lang="zh-CN" altLang="en-US" sz="3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15363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15366" name="Picture 9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0" descr="j0144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15369" name="Picture 17" descr="j0234687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图论简介</a:t>
            </a:r>
          </a:p>
        </p:txBody>
      </p:sp>
      <p:pic>
        <p:nvPicPr>
          <p:cNvPr id="15371" name="Picture 21" descr="D:\lihao's lair\RUC\人大校徽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《</a:t>
            </a:r>
            <a:r>
              <a:rPr lang="zh-CN" altLang="en-US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lang="zh-CN" altLang="en-US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252413" y="1239838"/>
            <a:ext cx="3240087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US" altLang="zh-CN">
                <a:solidFill>
                  <a:srgbClr val="FFFF00"/>
                </a:solidFill>
              </a:rPr>
              <a:t>  </a:t>
            </a:r>
            <a:r>
              <a:rPr lang="zh-CN" altLang="en-US">
                <a:solidFill>
                  <a:srgbClr val="FFFF00"/>
                </a:solidFill>
              </a:rPr>
              <a:t>环</a:t>
            </a:r>
            <a:r>
              <a:rPr lang="en-US" altLang="zh-CN">
                <a:solidFill>
                  <a:srgbClr val="FFFF00"/>
                </a:solidFill>
              </a:rPr>
              <a:t>, </a:t>
            </a:r>
            <a:r>
              <a:rPr lang="zh-CN" altLang="en-US">
                <a:solidFill>
                  <a:srgbClr val="FFFF00"/>
                </a:solidFill>
              </a:rPr>
              <a:t>多重边</a:t>
            </a:r>
            <a:r>
              <a:rPr lang="en-US" altLang="zh-CN">
                <a:solidFill>
                  <a:srgbClr val="FFFF00"/>
                </a:solidFill>
              </a:rPr>
              <a:t>, </a:t>
            </a:r>
            <a:r>
              <a:rPr lang="zh-CN" altLang="en-US">
                <a:solidFill>
                  <a:srgbClr val="FFFF00"/>
                </a:solidFill>
              </a:rPr>
              <a:t>简单图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179388" y="1971675"/>
            <a:ext cx="518477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</a:rPr>
              <a:t>如果边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zh-CN" altLang="en-US">
                <a:solidFill>
                  <a:schemeClr val="tx1"/>
                </a:solidFill>
              </a:rPr>
              <a:t>的两个端点相重，称该边为</a:t>
            </a:r>
            <a:r>
              <a:rPr lang="zh-CN" altLang="en-US">
                <a:solidFill>
                  <a:srgbClr val="A50021"/>
                </a:solidFill>
              </a:rPr>
              <a:t>环</a:t>
            </a:r>
            <a:r>
              <a:rPr lang="zh-CN" altLang="en-US">
                <a:solidFill>
                  <a:schemeClr val="tx1"/>
                </a:solidFill>
              </a:rPr>
              <a:t>。如右图中边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为环。如果两个点之间多于一条，称为</a:t>
            </a:r>
            <a:r>
              <a:rPr lang="zh-CN" altLang="en-US">
                <a:solidFill>
                  <a:srgbClr val="A50021"/>
                </a:solidFill>
              </a:rPr>
              <a:t>多重边</a:t>
            </a:r>
            <a:r>
              <a:rPr lang="zh-CN" altLang="en-US">
                <a:solidFill>
                  <a:schemeClr val="tx1"/>
                </a:solidFill>
              </a:rPr>
              <a:t>，如右图中的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en-US" altLang="zh-CN" baseline="-25000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，对无环、无多重边的图称作</a:t>
            </a:r>
            <a:r>
              <a:rPr lang="zh-CN" altLang="en-US">
                <a:solidFill>
                  <a:srgbClr val="A50021"/>
                </a:solidFill>
              </a:rPr>
              <a:t>简单图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27652" name="Group 6"/>
          <p:cNvGrpSpPr>
            <a:grpSpLocks/>
          </p:cNvGrpSpPr>
          <p:nvPr/>
        </p:nvGrpSpPr>
        <p:grpSpPr bwMode="auto">
          <a:xfrm>
            <a:off x="5435600" y="1195388"/>
            <a:ext cx="2774950" cy="3529012"/>
            <a:chOff x="3276" y="1207"/>
            <a:chExt cx="1748" cy="2223"/>
          </a:xfrm>
        </p:grpSpPr>
        <p:sp>
          <p:nvSpPr>
            <p:cNvPr id="27654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5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7656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7658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7659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7660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61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7663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7664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5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7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68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7669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7670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7671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7672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7673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323850" y="4938713"/>
            <a:ext cx="51847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</a:rPr>
              <a:t>如果图中的边是有方向的，这样的图称作</a:t>
            </a:r>
            <a:r>
              <a:rPr lang="zh-CN" altLang="en-US">
                <a:solidFill>
                  <a:srgbClr val="A50021"/>
                </a:solidFill>
              </a:rPr>
              <a:t>有向图</a:t>
            </a:r>
            <a:r>
              <a:rPr lang="zh-CN" altLang="en-US">
                <a:solidFill>
                  <a:schemeClr val="tx1"/>
                </a:solidFill>
              </a:rPr>
              <a:t>。图中的便没有方向的，称作</a:t>
            </a:r>
            <a:r>
              <a:rPr lang="zh-CN" altLang="en-US">
                <a:solidFill>
                  <a:srgbClr val="A50021"/>
                </a:solidFill>
              </a:rPr>
              <a:t>无向图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  <p:bldP spid="27651" grpId="0"/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1858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3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7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8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4979" name="Text Box 19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0" name="Text Box 20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1" name="Text Box 21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2" name="Text Box 22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3" name="Text Box 23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4" name="Text Box 24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5" name="Text Box 25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6" name="Text Box 26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8" name="Text Box 28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89" name="Text Box 29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0" name="Text Box 30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1" name="Text Box 31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2" name="Text Box 32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4993" name="Text Box 33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2882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3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4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5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6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7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8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9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0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1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2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3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4" name="Line 16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5" name="Line 17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6002" name="Text Box 18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3" name="Text Box 19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4" name="Text Box 20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5" name="Text Box 21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6" name="Text Box 22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7" name="Text Box 23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8" name="Text Box 24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09" name="Text Box 25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0" name="Text Box 26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1" name="Text Box 27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2" name="Text Box 28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3" name="Text Box 29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4" name="Text Box 30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6015" name="Text Box 31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3906" name="Oval 4"/>
          <p:cNvSpPr>
            <a:spLocks noChangeArrowheads="1"/>
          </p:cNvSpPr>
          <p:nvPr/>
        </p:nvSpPr>
        <p:spPr bwMode="auto">
          <a:xfrm>
            <a:off x="4359275" y="3325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7" name="Oval 5"/>
          <p:cNvSpPr>
            <a:spLocks noChangeArrowheads="1"/>
          </p:cNvSpPr>
          <p:nvPr/>
        </p:nvSpPr>
        <p:spPr bwMode="auto">
          <a:xfrm>
            <a:off x="5426075" y="4849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8" name="Oval 6"/>
          <p:cNvSpPr>
            <a:spLocks noChangeArrowheads="1"/>
          </p:cNvSpPr>
          <p:nvPr/>
        </p:nvSpPr>
        <p:spPr bwMode="auto">
          <a:xfrm>
            <a:off x="3216275" y="47736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9" name="Oval 7"/>
          <p:cNvSpPr>
            <a:spLocks noChangeArrowheads="1"/>
          </p:cNvSpPr>
          <p:nvPr/>
        </p:nvSpPr>
        <p:spPr bwMode="auto">
          <a:xfrm>
            <a:off x="5426075" y="1801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0" name="Oval 8"/>
          <p:cNvSpPr>
            <a:spLocks noChangeArrowheads="1"/>
          </p:cNvSpPr>
          <p:nvPr/>
        </p:nvSpPr>
        <p:spPr bwMode="auto">
          <a:xfrm>
            <a:off x="6340475" y="3325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1" name="Oval 9"/>
          <p:cNvSpPr>
            <a:spLocks noChangeArrowheads="1"/>
          </p:cNvSpPr>
          <p:nvPr/>
        </p:nvSpPr>
        <p:spPr bwMode="auto">
          <a:xfrm>
            <a:off x="2301875" y="32496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2" name="Oval 10"/>
          <p:cNvSpPr>
            <a:spLocks noChangeArrowheads="1"/>
          </p:cNvSpPr>
          <p:nvPr/>
        </p:nvSpPr>
        <p:spPr bwMode="auto">
          <a:xfrm>
            <a:off x="3368675" y="1801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3" name="Line 11"/>
          <p:cNvSpPr>
            <a:spLocks noChangeShapeType="1"/>
          </p:cNvSpPr>
          <p:nvPr/>
        </p:nvSpPr>
        <p:spPr bwMode="auto">
          <a:xfrm flipH="1">
            <a:off x="2378075" y="18780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4" name="Line 12"/>
          <p:cNvSpPr>
            <a:spLocks noChangeShapeType="1"/>
          </p:cNvSpPr>
          <p:nvPr/>
        </p:nvSpPr>
        <p:spPr bwMode="auto">
          <a:xfrm>
            <a:off x="3444875" y="19542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5" name="Line 13"/>
          <p:cNvSpPr>
            <a:spLocks noChangeShapeType="1"/>
          </p:cNvSpPr>
          <p:nvPr/>
        </p:nvSpPr>
        <p:spPr bwMode="auto">
          <a:xfrm flipH="1">
            <a:off x="4511675" y="1878013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6" name="Line 14"/>
          <p:cNvSpPr>
            <a:spLocks noChangeShapeType="1"/>
          </p:cNvSpPr>
          <p:nvPr/>
        </p:nvSpPr>
        <p:spPr bwMode="auto">
          <a:xfrm>
            <a:off x="4511675" y="3402013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7" name="Line 15"/>
          <p:cNvSpPr>
            <a:spLocks noChangeShapeType="1"/>
          </p:cNvSpPr>
          <p:nvPr/>
        </p:nvSpPr>
        <p:spPr bwMode="auto">
          <a:xfrm>
            <a:off x="3292475" y="4926013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8" name="Line 16"/>
          <p:cNvSpPr>
            <a:spLocks noChangeShapeType="1"/>
          </p:cNvSpPr>
          <p:nvPr/>
        </p:nvSpPr>
        <p:spPr bwMode="auto">
          <a:xfrm flipH="1">
            <a:off x="5502275" y="3402013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7025" name="Text Box 17"/>
          <p:cNvSpPr txBox="1">
            <a:spLocks noChangeArrowheads="1"/>
          </p:cNvSpPr>
          <p:nvPr/>
        </p:nvSpPr>
        <p:spPr bwMode="auto">
          <a:xfrm>
            <a:off x="2835275" y="1420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6" name="Text Box 18"/>
          <p:cNvSpPr txBox="1">
            <a:spLocks noChangeArrowheads="1"/>
          </p:cNvSpPr>
          <p:nvPr/>
        </p:nvSpPr>
        <p:spPr bwMode="auto">
          <a:xfrm>
            <a:off x="4130675" y="2640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7" name="Text Box 19"/>
          <p:cNvSpPr txBox="1">
            <a:spLocks noChangeArrowheads="1"/>
          </p:cNvSpPr>
          <p:nvPr/>
        </p:nvSpPr>
        <p:spPr bwMode="auto">
          <a:xfrm>
            <a:off x="5578475" y="4849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8" name="Text Box 20"/>
          <p:cNvSpPr txBox="1">
            <a:spLocks noChangeArrowheads="1"/>
          </p:cNvSpPr>
          <p:nvPr/>
        </p:nvSpPr>
        <p:spPr bwMode="auto">
          <a:xfrm>
            <a:off x="6492875" y="3021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29" name="Text Box 21"/>
          <p:cNvSpPr txBox="1">
            <a:spLocks noChangeArrowheads="1"/>
          </p:cNvSpPr>
          <p:nvPr/>
        </p:nvSpPr>
        <p:spPr bwMode="auto">
          <a:xfrm>
            <a:off x="5502275" y="12684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0" name="Text Box 22"/>
          <p:cNvSpPr txBox="1">
            <a:spLocks noChangeArrowheads="1"/>
          </p:cNvSpPr>
          <p:nvPr/>
        </p:nvSpPr>
        <p:spPr bwMode="auto">
          <a:xfrm>
            <a:off x="2530475" y="47736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1" name="Text Box 23"/>
          <p:cNvSpPr txBox="1">
            <a:spLocks noChangeArrowheads="1"/>
          </p:cNvSpPr>
          <p:nvPr/>
        </p:nvSpPr>
        <p:spPr bwMode="auto">
          <a:xfrm>
            <a:off x="1692275" y="2944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2" name="Text Box 24"/>
          <p:cNvSpPr txBox="1">
            <a:spLocks noChangeArrowheads="1"/>
          </p:cNvSpPr>
          <p:nvPr/>
        </p:nvSpPr>
        <p:spPr bwMode="auto">
          <a:xfrm>
            <a:off x="5197475" y="2944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3" name="Text Box 25"/>
          <p:cNvSpPr txBox="1">
            <a:spLocks noChangeArrowheads="1"/>
          </p:cNvSpPr>
          <p:nvPr/>
        </p:nvSpPr>
        <p:spPr bwMode="auto">
          <a:xfrm>
            <a:off x="5883275" y="4087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4" name="Text Box 26"/>
          <p:cNvSpPr txBox="1">
            <a:spLocks noChangeArrowheads="1"/>
          </p:cNvSpPr>
          <p:nvPr/>
        </p:nvSpPr>
        <p:spPr bwMode="auto">
          <a:xfrm>
            <a:off x="4110038" y="48688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5" name="Text Box 27"/>
          <p:cNvSpPr txBox="1">
            <a:spLocks noChangeArrowheads="1"/>
          </p:cNvSpPr>
          <p:nvPr/>
        </p:nvSpPr>
        <p:spPr bwMode="auto">
          <a:xfrm>
            <a:off x="4740275" y="22590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6" name="Text Box 28"/>
          <p:cNvSpPr txBox="1">
            <a:spLocks noChangeArrowheads="1"/>
          </p:cNvSpPr>
          <p:nvPr/>
        </p:nvSpPr>
        <p:spPr bwMode="auto">
          <a:xfrm>
            <a:off x="3751263" y="2108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7" name="Text Box 29"/>
          <p:cNvSpPr txBox="1">
            <a:spLocks noChangeArrowheads="1"/>
          </p:cNvSpPr>
          <p:nvPr/>
        </p:nvSpPr>
        <p:spPr bwMode="auto">
          <a:xfrm>
            <a:off x="2378075" y="21828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7038" name="Text Box 30"/>
          <p:cNvSpPr txBox="1">
            <a:spLocks noChangeArrowheads="1"/>
          </p:cNvSpPr>
          <p:nvPr/>
        </p:nvSpPr>
        <p:spPr bwMode="auto">
          <a:xfrm>
            <a:off x="696913" y="5589588"/>
            <a:ext cx="7620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z="320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min=1+4+9+3+17+23=57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pic>
        <p:nvPicPr>
          <p:cNvPr id="124930" name="Picture 4" descr="52design_com_kzkt_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2017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7" name="Text Box 5"/>
          <p:cNvSpPr txBox="1">
            <a:spLocks noChangeArrowheads="1"/>
          </p:cNvSpPr>
          <p:nvPr/>
        </p:nvSpPr>
        <p:spPr bwMode="auto">
          <a:xfrm>
            <a:off x="1763713" y="1314450"/>
            <a:ext cx="7056437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练习：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应用避圈法求最小树</a:t>
            </a:r>
          </a:p>
        </p:txBody>
      </p:sp>
      <p:sp>
        <p:nvSpPr>
          <p:cNvPr id="124932" name="Oval 6"/>
          <p:cNvSpPr>
            <a:spLocks noChangeArrowheads="1"/>
          </p:cNvSpPr>
          <p:nvPr/>
        </p:nvSpPr>
        <p:spPr bwMode="auto">
          <a:xfrm>
            <a:off x="4452938" y="3895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3" name="Oval 7"/>
          <p:cNvSpPr>
            <a:spLocks noChangeArrowheads="1"/>
          </p:cNvSpPr>
          <p:nvPr/>
        </p:nvSpPr>
        <p:spPr bwMode="auto">
          <a:xfrm>
            <a:off x="5519738" y="5419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33099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5" name="Oval 9"/>
          <p:cNvSpPr>
            <a:spLocks noChangeArrowheads="1"/>
          </p:cNvSpPr>
          <p:nvPr/>
        </p:nvSpPr>
        <p:spPr bwMode="auto">
          <a:xfrm>
            <a:off x="5519738" y="237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6" name="Oval 10"/>
          <p:cNvSpPr>
            <a:spLocks noChangeArrowheads="1"/>
          </p:cNvSpPr>
          <p:nvPr/>
        </p:nvSpPr>
        <p:spPr bwMode="auto">
          <a:xfrm>
            <a:off x="6434138" y="3895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7" name="Oval 11"/>
          <p:cNvSpPr>
            <a:spLocks noChangeArrowheads="1"/>
          </p:cNvSpPr>
          <p:nvPr/>
        </p:nvSpPr>
        <p:spPr bwMode="auto">
          <a:xfrm>
            <a:off x="2395538" y="3819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8" name="Oval 12"/>
          <p:cNvSpPr>
            <a:spLocks noChangeArrowheads="1"/>
          </p:cNvSpPr>
          <p:nvPr/>
        </p:nvSpPr>
        <p:spPr bwMode="auto">
          <a:xfrm>
            <a:off x="3462338" y="237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9" name="Line 13"/>
          <p:cNvSpPr>
            <a:spLocks noChangeShapeType="1"/>
          </p:cNvSpPr>
          <p:nvPr/>
        </p:nvSpPr>
        <p:spPr bwMode="auto">
          <a:xfrm>
            <a:off x="3538538" y="24479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0" name="Line 14"/>
          <p:cNvSpPr>
            <a:spLocks noChangeShapeType="1"/>
          </p:cNvSpPr>
          <p:nvPr/>
        </p:nvSpPr>
        <p:spPr bwMode="auto">
          <a:xfrm flipH="1">
            <a:off x="2471738" y="24479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1" name="Line 15"/>
          <p:cNvSpPr>
            <a:spLocks noChangeShapeType="1"/>
          </p:cNvSpPr>
          <p:nvPr/>
        </p:nvSpPr>
        <p:spPr bwMode="auto">
          <a:xfrm>
            <a:off x="5595938" y="24479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2" name="Line 16"/>
          <p:cNvSpPr>
            <a:spLocks noChangeShapeType="1"/>
          </p:cNvSpPr>
          <p:nvPr/>
        </p:nvSpPr>
        <p:spPr bwMode="auto">
          <a:xfrm>
            <a:off x="3538538" y="2524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3" name="Line 17"/>
          <p:cNvSpPr>
            <a:spLocks noChangeShapeType="1"/>
          </p:cNvSpPr>
          <p:nvPr/>
        </p:nvSpPr>
        <p:spPr bwMode="auto">
          <a:xfrm flipH="1">
            <a:off x="4605338" y="24479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4" name="Line 18"/>
          <p:cNvSpPr>
            <a:spLocks noChangeShapeType="1"/>
          </p:cNvSpPr>
          <p:nvPr/>
        </p:nvSpPr>
        <p:spPr bwMode="auto">
          <a:xfrm>
            <a:off x="2471738" y="39719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5" name="Line 19"/>
          <p:cNvSpPr>
            <a:spLocks noChangeShapeType="1"/>
          </p:cNvSpPr>
          <p:nvPr/>
        </p:nvSpPr>
        <p:spPr bwMode="auto">
          <a:xfrm>
            <a:off x="4605338" y="39719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6" name="Line 20"/>
          <p:cNvSpPr>
            <a:spLocks noChangeShapeType="1"/>
          </p:cNvSpPr>
          <p:nvPr/>
        </p:nvSpPr>
        <p:spPr bwMode="auto">
          <a:xfrm>
            <a:off x="2471738" y="39719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7" name="Line 21"/>
          <p:cNvSpPr>
            <a:spLocks noChangeShapeType="1"/>
          </p:cNvSpPr>
          <p:nvPr/>
        </p:nvSpPr>
        <p:spPr bwMode="auto">
          <a:xfrm flipH="1">
            <a:off x="3386138" y="40481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8" name="Line 22"/>
          <p:cNvSpPr>
            <a:spLocks noChangeShapeType="1"/>
          </p:cNvSpPr>
          <p:nvPr/>
        </p:nvSpPr>
        <p:spPr bwMode="auto">
          <a:xfrm>
            <a:off x="4529138" y="39719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49" name="Line 23"/>
          <p:cNvSpPr>
            <a:spLocks noChangeShapeType="1"/>
          </p:cNvSpPr>
          <p:nvPr/>
        </p:nvSpPr>
        <p:spPr bwMode="auto">
          <a:xfrm>
            <a:off x="3386138" y="54959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50" name="Line 24"/>
          <p:cNvSpPr>
            <a:spLocks noChangeShapeType="1"/>
          </p:cNvSpPr>
          <p:nvPr/>
        </p:nvSpPr>
        <p:spPr bwMode="auto">
          <a:xfrm flipH="1">
            <a:off x="5595938" y="39719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8057" name="Text Box 25"/>
          <p:cNvSpPr txBox="1">
            <a:spLocks noChangeArrowheads="1"/>
          </p:cNvSpPr>
          <p:nvPr/>
        </p:nvSpPr>
        <p:spPr bwMode="auto">
          <a:xfrm>
            <a:off x="3016250" y="20351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58" name="Text Box 26"/>
          <p:cNvSpPr txBox="1">
            <a:spLocks noChangeArrowheads="1"/>
          </p:cNvSpPr>
          <p:nvPr/>
        </p:nvSpPr>
        <p:spPr bwMode="auto">
          <a:xfrm>
            <a:off x="428307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59" name="Text Box 27"/>
          <p:cNvSpPr txBox="1">
            <a:spLocks noChangeArrowheads="1"/>
          </p:cNvSpPr>
          <p:nvPr/>
        </p:nvSpPr>
        <p:spPr bwMode="auto">
          <a:xfrm>
            <a:off x="5608638" y="5372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0" name="Text Box 28"/>
          <p:cNvSpPr txBox="1">
            <a:spLocks noChangeArrowheads="1"/>
          </p:cNvSpPr>
          <p:nvPr/>
        </p:nvSpPr>
        <p:spPr bwMode="auto">
          <a:xfrm>
            <a:off x="6545263" y="35909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1" name="Text Box 29"/>
          <p:cNvSpPr txBox="1">
            <a:spLocks noChangeArrowheads="1"/>
          </p:cNvSpPr>
          <p:nvPr/>
        </p:nvSpPr>
        <p:spPr bwMode="auto">
          <a:xfrm>
            <a:off x="5595938" y="198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2" name="Text Box 30"/>
          <p:cNvSpPr txBox="1">
            <a:spLocks noChangeArrowheads="1"/>
          </p:cNvSpPr>
          <p:nvPr/>
        </p:nvSpPr>
        <p:spPr bwMode="auto">
          <a:xfrm>
            <a:off x="2843213" y="534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3" name="Text Box 31"/>
          <p:cNvSpPr txBox="1">
            <a:spLocks noChangeArrowheads="1"/>
          </p:cNvSpPr>
          <p:nvPr/>
        </p:nvSpPr>
        <p:spPr bwMode="auto">
          <a:xfrm>
            <a:off x="1908175" y="361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4" name="Text Box 32"/>
          <p:cNvSpPr txBox="1">
            <a:spLocks noChangeArrowheads="1"/>
          </p:cNvSpPr>
          <p:nvPr/>
        </p:nvSpPr>
        <p:spPr bwMode="auto">
          <a:xfrm>
            <a:off x="4300538" y="198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5" name="Text Box 33"/>
          <p:cNvSpPr txBox="1">
            <a:spLocks noChangeArrowheads="1"/>
          </p:cNvSpPr>
          <p:nvPr/>
        </p:nvSpPr>
        <p:spPr bwMode="auto">
          <a:xfrm>
            <a:off x="5969000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6" name="Text Box 34"/>
          <p:cNvSpPr txBox="1">
            <a:spLocks noChangeArrowheads="1"/>
          </p:cNvSpPr>
          <p:nvPr/>
        </p:nvSpPr>
        <p:spPr bwMode="auto">
          <a:xfrm>
            <a:off x="5508625" y="35480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7" name="Text Box 35"/>
          <p:cNvSpPr txBox="1">
            <a:spLocks noChangeArrowheads="1"/>
          </p:cNvSpPr>
          <p:nvPr/>
        </p:nvSpPr>
        <p:spPr bwMode="auto">
          <a:xfrm>
            <a:off x="5003800" y="4505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8" name="Text Box 36"/>
          <p:cNvSpPr txBox="1">
            <a:spLocks noChangeArrowheads="1"/>
          </p:cNvSpPr>
          <p:nvPr/>
        </p:nvSpPr>
        <p:spPr bwMode="auto">
          <a:xfrm>
            <a:off x="3449638" y="4505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69" name="Text Box 37"/>
          <p:cNvSpPr txBox="1">
            <a:spLocks noChangeArrowheads="1"/>
          </p:cNvSpPr>
          <p:nvPr/>
        </p:nvSpPr>
        <p:spPr bwMode="auto">
          <a:xfrm>
            <a:off x="6011863" y="4556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0" name="Text Box 38"/>
          <p:cNvSpPr txBox="1">
            <a:spLocks noChangeArrowheads="1"/>
          </p:cNvSpPr>
          <p:nvPr/>
        </p:nvSpPr>
        <p:spPr bwMode="auto">
          <a:xfrm>
            <a:off x="2471738" y="4556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1" name="Text Box 39"/>
          <p:cNvSpPr txBox="1">
            <a:spLocks noChangeArrowheads="1"/>
          </p:cNvSpPr>
          <p:nvPr/>
        </p:nvSpPr>
        <p:spPr bwMode="auto">
          <a:xfrm>
            <a:off x="4283075" y="5491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2" name="Text Box 40"/>
          <p:cNvSpPr txBox="1">
            <a:spLocks noChangeArrowheads="1"/>
          </p:cNvSpPr>
          <p:nvPr/>
        </p:nvSpPr>
        <p:spPr bwMode="auto">
          <a:xfrm>
            <a:off x="4787900" y="2852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3" name="Text Box 41"/>
          <p:cNvSpPr txBox="1">
            <a:spLocks noChangeArrowheads="1"/>
          </p:cNvSpPr>
          <p:nvPr/>
        </p:nvSpPr>
        <p:spPr bwMode="auto">
          <a:xfrm>
            <a:off x="3924300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4" name="Text Box 42"/>
          <p:cNvSpPr txBox="1">
            <a:spLocks noChangeArrowheads="1"/>
          </p:cNvSpPr>
          <p:nvPr/>
        </p:nvSpPr>
        <p:spPr bwMode="auto">
          <a:xfrm>
            <a:off x="2471738" y="282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8075" name="Text Box 43"/>
          <p:cNvSpPr txBox="1">
            <a:spLocks noChangeArrowheads="1"/>
          </p:cNvSpPr>
          <p:nvPr/>
        </p:nvSpPr>
        <p:spPr bwMode="auto">
          <a:xfrm>
            <a:off x="3157538" y="35909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5954" name="Oval 42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5" name="Oval 43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6" name="Oval 44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7" name="Oval 45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Oval 46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Oval 47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0" name="Oval 48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1" name="Line 49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2" name="Line 50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3" name="Line 51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4" name="Line 52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5" name="Line 53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6" name="Line 54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7" name="Line 55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8" name="Line 56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9" name="Line 57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0" name="Line 58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1" name="Line 59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2" name="Line 60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9117" name="Text Box 61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18" name="Text Box 62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19" name="Text Box 63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0" name="Text Box 64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1" name="Text Box 65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2" name="Text Box 66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3" name="Text Box 67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4" name="Text Box 68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5" name="Text Box 69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6" name="Text Box 70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7" name="Text Box 71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8" name="Text Box 72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29" name="Text Box 73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0" name="Text Box 74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1" name="Text Box 75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2" name="Text Box 76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3" name="Text Box 77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4" name="Text Box 78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9135" name="Text Box 79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6978" name="Oval 4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79" name="Oval 5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0" name="Oval 6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1" name="Oval 7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2" name="Oval 8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3" name="Oval 9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4" name="Oval 10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8" name="Line 14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9" name="Line 15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0" name="Line 16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1" name="Line 17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2" name="Line 18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3" name="Line 19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4" name="Line 20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5" name="Line 21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96" name="Line 22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03" name="Text Box 23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4" name="Text Box 24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5" name="Text Box 25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6" name="Text Box 26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7" name="Text Box 27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8" name="Text Box 28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09" name="Text Box 29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0" name="Text Box 30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1" name="Text Box 31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2" name="Text Box 32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3" name="Text Box 33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4" name="Text Box 34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5" name="Text Box 35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7" name="Text Box 37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8" name="Text Box 38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19" name="Text Box 39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20" name="Text Box 40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0121" name="Text Box 41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8002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3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4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5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6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7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8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9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0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1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2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3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4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5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6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7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8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9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20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126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7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8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29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0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1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2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3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4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5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6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7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8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39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1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2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3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1144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9026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7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8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9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0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1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2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7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8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9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0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1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2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3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4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2150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1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2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3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4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5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6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7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8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59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0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1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2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3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4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5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6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2168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0050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1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2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3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4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5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6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7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8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9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0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1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2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3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4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5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6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7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8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3174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5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6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7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8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79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0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1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2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3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4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5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6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7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89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0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1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3192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1074" name="Oval 3"/>
          <p:cNvSpPr>
            <a:spLocks noChangeArrowheads="1"/>
          </p:cNvSpPr>
          <p:nvPr/>
        </p:nvSpPr>
        <p:spPr bwMode="auto">
          <a:xfrm>
            <a:off x="43084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5" name="Oval 4"/>
          <p:cNvSpPr>
            <a:spLocks noChangeArrowheads="1"/>
          </p:cNvSpPr>
          <p:nvPr/>
        </p:nvSpPr>
        <p:spPr bwMode="auto">
          <a:xfrm>
            <a:off x="5375275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6" name="Oval 5"/>
          <p:cNvSpPr>
            <a:spLocks noChangeArrowheads="1"/>
          </p:cNvSpPr>
          <p:nvPr/>
        </p:nvSpPr>
        <p:spPr bwMode="auto">
          <a:xfrm>
            <a:off x="3165475" y="4911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7" name="Oval 6"/>
          <p:cNvSpPr>
            <a:spLocks noChangeArrowheads="1"/>
          </p:cNvSpPr>
          <p:nvPr/>
        </p:nvSpPr>
        <p:spPr bwMode="auto">
          <a:xfrm>
            <a:off x="53752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8" name="Oval 7"/>
          <p:cNvSpPr>
            <a:spLocks noChangeArrowheads="1"/>
          </p:cNvSpPr>
          <p:nvPr/>
        </p:nvSpPr>
        <p:spPr bwMode="auto">
          <a:xfrm>
            <a:off x="6289675" y="3463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79" name="Oval 8"/>
          <p:cNvSpPr>
            <a:spLocks noChangeArrowheads="1"/>
          </p:cNvSpPr>
          <p:nvPr/>
        </p:nvSpPr>
        <p:spPr bwMode="auto">
          <a:xfrm>
            <a:off x="2251075" y="338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0" name="Oval 9"/>
          <p:cNvSpPr>
            <a:spLocks noChangeArrowheads="1"/>
          </p:cNvSpPr>
          <p:nvPr/>
        </p:nvSpPr>
        <p:spPr bwMode="auto">
          <a:xfrm>
            <a:off x="3317875" y="1939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1" name="Line 10"/>
          <p:cNvSpPr>
            <a:spLocks noChangeShapeType="1"/>
          </p:cNvSpPr>
          <p:nvPr/>
        </p:nvSpPr>
        <p:spPr bwMode="auto">
          <a:xfrm>
            <a:off x="3394075" y="2016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2" name="Line 11"/>
          <p:cNvSpPr>
            <a:spLocks noChangeShapeType="1"/>
          </p:cNvSpPr>
          <p:nvPr/>
        </p:nvSpPr>
        <p:spPr bwMode="auto">
          <a:xfrm flipH="1">
            <a:off x="23272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3" name="Line 12"/>
          <p:cNvSpPr>
            <a:spLocks noChangeShapeType="1"/>
          </p:cNvSpPr>
          <p:nvPr/>
        </p:nvSpPr>
        <p:spPr bwMode="auto">
          <a:xfrm>
            <a:off x="5451475" y="2016125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4" name="Line 13"/>
          <p:cNvSpPr>
            <a:spLocks noChangeShapeType="1"/>
          </p:cNvSpPr>
          <p:nvPr/>
        </p:nvSpPr>
        <p:spPr bwMode="auto">
          <a:xfrm>
            <a:off x="3394075" y="20923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5" name="Line 14"/>
          <p:cNvSpPr>
            <a:spLocks noChangeShapeType="1"/>
          </p:cNvSpPr>
          <p:nvPr/>
        </p:nvSpPr>
        <p:spPr bwMode="auto">
          <a:xfrm flipH="1">
            <a:off x="4460875" y="2016125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6" name="Line 15"/>
          <p:cNvSpPr>
            <a:spLocks noChangeShapeType="1"/>
          </p:cNvSpPr>
          <p:nvPr/>
        </p:nvSpPr>
        <p:spPr bwMode="auto">
          <a:xfrm>
            <a:off x="2327275" y="3540125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7" name="Line 16"/>
          <p:cNvSpPr>
            <a:spLocks noChangeShapeType="1"/>
          </p:cNvSpPr>
          <p:nvPr/>
        </p:nvSpPr>
        <p:spPr bwMode="auto">
          <a:xfrm>
            <a:off x="4460875" y="3540125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8" name="Line 17"/>
          <p:cNvSpPr>
            <a:spLocks noChangeShapeType="1"/>
          </p:cNvSpPr>
          <p:nvPr/>
        </p:nvSpPr>
        <p:spPr bwMode="auto">
          <a:xfrm>
            <a:off x="2327275" y="3540125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89" name="Line 18"/>
          <p:cNvSpPr>
            <a:spLocks noChangeShapeType="1"/>
          </p:cNvSpPr>
          <p:nvPr/>
        </p:nvSpPr>
        <p:spPr bwMode="auto">
          <a:xfrm flipH="1">
            <a:off x="3241675" y="3616325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0" name="Line 19"/>
          <p:cNvSpPr>
            <a:spLocks noChangeShapeType="1"/>
          </p:cNvSpPr>
          <p:nvPr/>
        </p:nvSpPr>
        <p:spPr bwMode="auto">
          <a:xfrm>
            <a:off x="4384675" y="3540125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1" name="Line 20"/>
          <p:cNvSpPr>
            <a:spLocks noChangeShapeType="1"/>
          </p:cNvSpPr>
          <p:nvPr/>
        </p:nvSpPr>
        <p:spPr bwMode="auto">
          <a:xfrm>
            <a:off x="3241675" y="5064125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092" name="Line 21"/>
          <p:cNvSpPr>
            <a:spLocks noChangeShapeType="1"/>
          </p:cNvSpPr>
          <p:nvPr/>
        </p:nvSpPr>
        <p:spPr bwMode="auto">
          <a:xfrm flipH="1">
            <a:off x="5451475" y="3540125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4198" name="Text Box 22"/>
          <p:cNvSpPr txBox="1">
            <a:spLocks noChangeArrowheads="1"/>
          </p:cNvSpPr>
          <p:nvPr/>
        </p:nvSpPr>
        <p:spPr bwMode="auto">
          <a:xfrm>
            <a:off x="2871788" y="16033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199" name="Text Box 23"/>
          <p:cNvSpPr txBox="1">
            <a:spLocks noChangeArrowheads="1"/>
          </p:cNvSpPr>
          <p:nvPr/>
        </p:nvSpPr>
        <p:spPr bwMode="auto">
          <a:xfrm>
            <a:off x="4138613" y="2900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0" name="Text Box 24"/>
          <p:cNvSpPr txBox="1">
            <a:spLocks noChangeArrowheads="1"/>
          </p:cNvSpPr>
          <p:nvPr/>
        </p:nvSpPr>
        <p:spPr bwMode="auto">
          <a:xfrm>
            <a:off x="5464175" y="494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1" name="Text Box 25"/>
          <p:cNvSpPr txBox="1">
            <a:spLocks noChangeArrowheads="1"/>
          </p:cNvSpPr>
          <p:nvPr/>
        </p:nvSpPr>
        <p:spPr bwMode="auto">
          <a:xfrm>
            <a:off x="6400800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2" name="Text Box 26"/>
          <p:cNvSpPr txBox="1">
            <a:spLocks noChangeArrowheads="1"/>
          </p:cNvSpPr>
          <p:nvPr/>
        </p:nvSpPr>
        <p:spPr bwMode="auto">
          <a:xfrm>
            <a:off x="54514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3" name="Text Box 27"/>
          <p:cNvSpPr txBox="1">
            <a:spLocks noChangeArrowheads="1"/>
          </p:cNvSpPr>
          <p:nvPr/>
        </p:nvSpPr>
        <p:spPr bwMode="auto">
          <a:xfrm>
            <a:off x="2698750" y="4911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4" name="Text Box 28"/>
          <p:cNvSpPr txBox="1">
            <a:spLocks noChangeArrowheads="1"/>
          </p:cNvSpPr>
          <p:nvPr/>
        </p:nvSpPr>
        <p:spPr bwMode="auto">
          <a:xfrm>
            <a:off x="1763713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5" name="Text Box 29"/>
          <p:cNvSpPr txBox="1">
            <a:spLocks noChangeArrowheads="1"/>
          </p:cNvSpPr>
          <p:nvPr/>
        </p:nvSpPr>
        <p:spPr bwMode="auto">
          <a:xfrm>
            <a:off x="4156075" y="1557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6" name="Text Box 30"/>
          <p:cNvSpPr txBox="1">
            <a:spLocks noChangeArrowheads="1"/>
          </p:cNvSpPr>
          <p:nvPr/>
        </p:nvSpPr>
        <p:spPr bwMode="auto">
          <a:xfrm>
            <a:off x="58245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7" name="Text Box 31"/>
          <p:cNvSpPr txBox="1">
            <a:spLocks noChangeArrowheads="1"/>
          </p:cNvSpPr>
          <p:nvPr/>
        </p:nvSpPr>
        <p:spPr bwMode="auto">
          <a:xfrm>
            <a:off x="5364163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8" name="Text Box 32"/>
          <p:cNvSpPr txBox="1">
            <a:spLocks noChangeArrowheads="1"/>
          </p:cNvSpPr>
          <p:nvPr/>
        </p:nvSpPr>
        <p:spPr bwMode="auto">
          <a:xfrm>
            <a:off x="4859338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09" name="Text Box 33"/>
          <p:cNvSpPr txBox="1">
            <a:spLocks noChangeArrowheads="1"/>
          </p:cNvSpPr>
          <p:nvPr/>
        </p:nvSpPr>
        <p:spPr bwMode="auto">
          <a:xfrm>
            <a:off x="3305175" y="40735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0" name="Text Box 34"/>
          <p:cNvSpPr txBox="1">
            <a:spLocks noChangeArrowheads="1"/>
          </p:cNvSpPr>
          <p:nvPr/>
        </p:nvSpPr>
        <p:spPr bwMode="auto">
          <a:xfrm>
            <a:off x="5867400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1" name="Text Box 35"/>
          <p:cNvSpPr txBox="1">
            <a:spLocks noChangeArrowheads="1"/>
          </p:cNvSpPr>
          <p:nvPr/>
        </p:nvSpPr>
        <p:spPr bwMode="auto">
          <a:xfrm>
            <a:off x="2327275" y="41243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2" name="Text Box 36"/>
          <p:cNvSpPr txBox="1">
            <a:spLocks noChangeArrowheads="1"/>
          </p:cNvSpPr>
          <p:nvPr/>
        </p:nvSpPr>
        <p:spPr bwMode="auto">
          <a:xfrm>
            <a:off x="4138613" y="50593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3" name="Text Box 37"/>
          <p:cNvSpPr txBox="1">
            <a:spLocks noChangeArrowheads="1"/>
          </p:cNvSpPr>
          <p:nvPr/>
        </p:nvSpPr>
        <p:spPr bwMode="auto">
          <a:xfrm>
            <a:off x="46434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4" name="Text Box 38"/>
          <p:cNvSpPr txBox="1">
            <a:spLocks noChangeArrowheads="1"/>
          </p:cNvSpPr>
          <p:nvPr/>
        </p:nvSpPr>
        <p:spPr bwMode="auto">
          <a:xfrm>
            <a:off x="3779838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5" name="Text Box 39"/>
          <p:cNvSpPr txBox="1">
            <a:spLocks noChangeArrowheads="1"/>
          </p:cNvSpPr>
          <p:nvPr/>
        </p:nvSpPr>
        <p:spPr bwMode="auto">
          <a:xfrm>
            <a:off x="2327275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6" name="Text Box 40"/>
          <p:cNvSpPr txBox="1">
            <a:spLocks noChangeArrowheads="1"/>
          </p:cNvSpPr>
          <p:nvPr/>
        </p:nvSpPr>
        <p:spPr bwMode="auto">
          <a:xfrm>
            <a:off x="3013075" y="31591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34217" name="Text Box 41"/>
          <p:cNvSpPr txBox="1">
            <a:spLocks noChangeArrowheads="1"/>
          </p:cNvSpPr>
          <p:nvPr/>
        </p:nvSpPr>
        <p:spPr bwMode="auto">
          <a:xfrm>
            <a:off x="971550" y="5564188"/>
            <a:ext cx="7129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min=1+4+9+3+17+23=57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 descr="屏幕快照 2014-12-20 下午5.0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268413"/>
            <a:ext cx="8980487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376836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250825" y="1270000"/>
            <a:ext cx="1728788" cy="50323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Wingdings" charset="0"/>
              <a:buNone/>
              <a:defRPr/>
            </a:pPr>
            <a:r>
              <a:rPr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课堂练习：</a:t>
            </a:r>
          </a:p>
        </p:txBody>
      </p:sp>
      <p:pic>
        <p:nvPicPr>
          <p:cNvPr id="132099" name="Picture 5" descr="png-00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73">
            <a:off x="7385050" y="11969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100" name="Group 50"/>
          <p:cNvGrpSpPr>
            <a:grpSpLocks/>
          </p:cNvGrpSpPr>
          <p:nvPr/>
        </p:nvGrpSpPr>
        <p:grpSpPr bwMode="auto">
          <a:xfrm>
            <a:off x="611188" y="2060575"/>
            <a:ext cx="3240087" cy="2628900"/>
            <a:chOff x="385" y="1275"/>
            <a:chExt cx="2041" cy="1656"/>
          </a:xfrm>
        </p:grpSpPr>
        <p:sp>
          <p:nvSpPr>
            <p:cNvPr id="132126" name="Line 6"/>
            <p:cNvSpPr>
              <a:spLocks noChangeShapeType="1"/>
            </p:cNvSpPr>
            <p:nvPr/>
          </p:nvSpPr>
          <p:spPr bwMode="auto">
            <a:xfrm flipV="1">
              <a:off x="385" y="1515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7" name="Line 7"/>
            <p:cNvSpPr>
              <a:spLocks noChangeShapeType="1"/>
            </p:cNvSpPr>
            <p:nvPr/>
          </p:nvSpPr>
          <p:spPr bwMode="auto">
            <a:xfrm>
              <a:off x="385" y="2091"/>
              <a:ext cx="96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8" name="Line 8"/>
            <p:cNvSpPr>
              <a:spLocks noChangeShapeType="1"/>
            </p:cNvSpPr>
            <p:nvPr/>
          </p:nvSpPr>
          <p:spPr bwMode="auto">
            <a:xfrm>
              <a:off x="1345" y="1515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9" name="Line 9"/>
            <p:cNvSpPr>
              <a:spLocks noChangeShapeType="1"/>
            </p:cNvSpPr>
            <p:nvPr/>
          </p:nvSpPr>
          <p:spPr bwMode="auto">
            <a:xfrm>
              <a:off x="1345" y="1515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0" name="Line 10"/>
            <p:cNvSpPr>
              <a:spLocks noChangeShapeType="1"/>
            </p:cNvSpPr>
            <p:nvPr/>
          </p:nvSpPr>
          <p:spPr bwMode="auto">
            <a:xfrm>
              <a:off x="1345" y="2715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1" name="Line 11"/>
            <p:cNvSpPr>
              <a:spLocks noChangeShapeType="1"/>
            </p:cNvSpPr>
            <p:nvPr/>
          </p:nvSpPr>
          <p:spPr bwMode="auto">
            <a:xfrm>
              <a:off x="2209" y="1515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2" name="Line 12"/>
            <p:cNvSpPr>
              <a:spLocks noChangeShapeType="1"/>
            </p:cNvSpPr>
            <p:nvPr/>
          </p:nvSpPr>
          <p:spPr bwMode="auto">
            <a:xfrm>
              <a:off x="385" y="2091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3" name="Line 13"/>
            <p:cNvSpPr>
              <a:spLocks noChangeShapeType="1"/>
            </p:cNvSpPr>
            <p:nvPr/>
          </p:nvSpPr>
          <p:spPr bwMode="auto">
            <a:xfrm flipV="1">
              <a:off x="1345" y="1515"/>
              <a:ext cx="864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4" name="Line 14"/>
            <p:cNvSpPr>
              <a:spLocks noChangeShapeType="1"/>
            </p:cNvSpPr>
            <p:nvPr/>
          </p:nvSpPr>
          <p:spPr bwMode="auto">
            <a:xfrm>
              <a:off x="1345" y="2091"/>
              <a:ext cx="864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5" name="Text Box 15"/>
            <p:cNvSpPr txBox="1">
              <a:spLocks noChangeArrowheads="1"/>
            </p:cNvSpPr>
            <p:nvPr/>
          </p:nvSpPr>
          <p:spPr bwMode="auto">
            <a:xfrm>
              <a:off x="689" y="160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36" name="Text Box 16"/>
            <p:cNvSpPr txBox="1">
              <a:spLocks noChangeArrowheads="1"/>
            </p:cNvSpPr>
            <p:nvPr/>
          </p:nvSpPr>
          <p:spPr bwMode="auto">
            <a:xfrm>
              <a:off x="865" y="188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37" name="Text Box 17"/>
            <p:cNvSpPr txBox="1">
              <a:spLocks noChangeArrowheads="1"/>
            </p:cNvSpPr>
            <p:nvPr/>
          </p:nvSpPr>
          <p:spPr bwMode="auto">
            <a:xfrm>
              <a:off x="625" y="232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38" name="Text Box 18"/>
            <p:cNvSpPr txBox="1">
              <a:spLocks noChangeArrowheads="1"/>
            </p:cNvSpPr>
            <p:nvPr/>
          </p:nvSpPr>
          <p:spPr bwMode="auto">
            <a:xfrm>
              <a:off x="1633" y="127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9</a:t>
              </a:r>
            </a:p>
          </p:txBody>
        </p:sp>
        <p:sp>
          <p:nvSpPr>
            <p:cNvPr id="132139" name="Text Box 19"/>
            <p:cNvSpPr txBox="1">
              <a:spLocks noChangeArrowheads="1"/>
            </p:cNvSpPr>
            <p:nvPr/>
          </p:nvSpPr>
          <p:spPr bwMode="auto">
            <a:xfrm>
              <a:off x="2186" y="199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40" name="Text Box 20"/>
            <p:cNvSpPr txBox="1">
              <a:spLocks noChangeArrowheads="1"/>
            </p:cNvSpPr>
            <p:nvPr/>
          </p:nvSpPr>
          <p:spPr bwMode="auto">
            <a:xfrm>
              <a:off x="1655" y="268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41" name="Text Box 21"/>
            <p:cNvSpPr txBox="1">
              <a:spLocks noChangeArrowheads="1"/>
            </p:cNvSpPr>
            <p:nvPr/>
          </p:nvSpPr>
          <p:spPr bwMode="auto">
            <a:xfrm>
              <a:off x="1596" y="161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2142" name="Text Box 22"/>
            <p:cNvSpPr txBox="1">
              <a:spLocks noChangeArrowheads="1"/>
            </p:cNvSpPr>
            <p:nvPr/>
          </p:nvSpPr>
          <p:spPr bwMode="auto">
            <a:xfrm>
              <a:off x="1681" y="220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43" name="Text Box 23"/>
            <p:cNvSpPr txBox="1">
              <a:spLocks noChangeArrowheads="1"/>
            </p:cNvSpPr>
            <p:nvPr/>
          </p:nvSpPr>
          <p:spPr bwMode="auto">
            <a:xfrm>
              <a:off x="1153" y="169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2144" name="Text Box 24"/>
            <p:cNvSpPr txBox="1">
              <a:spLocks noChangeArrowheads="1"/>
            </p:cNvSpPr>
            <p:nvPr/>
          </p:nvSpPr>
          <p:spPr bwMode="auto">
            <a:xfrm>
              <a:off x="1153" y="2273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</p:grpSp>
      <p:sp>
        <p:nvSpPr>
          <p:cNvPr id="376857" name="Text Box 25"/>
          <p:cNvSpPr txBox="1">
            <a:spLocks noChangeArrowheads="1"/>
          </p:cNvSpPr>
          <p:nvPr/>
        </p:nvSpPr>
        <p:spPr bwMode="auto">
          <a:xfrm>
            <a:off x="1617663" y="4868863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C(T)=12</a:t>
            </a:r>
          </a:p>
        </p:txBody>
      </p:sp>
      <p:sp>
        <p:nvSpPr>
          <p:cNvPr id="376879" name="Text Box 47"/>
          <p:cNvSpPr txBox="1">
            <a:spLocks noChangeArrowheads="1"/>
          </p:cNvSpPr>
          <p:nvPr/>
        </p:nvSpPr>
        <p:spPr bwMode="auto">
          <a:xfrm>
            <a:off x="5073650" y="4843463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C(T)=15</a:t>
            </a:r>
          </a:p>
        </p:txBody>
      </p:sp>
      <p:grpSp>
        <p:nvGrpSpPr>
          <p:cNvPr id="132103" name="Group 73"/>
          <p:cNvGrpSpPr>
            <a:grpSpLocks/>
          </p:cNvGrpSpPr>
          <p:nvPr/>
        </p:nvGrpSpPr>
        <p:grpSpPr bwMode="auto">
          <a:xfrm>
            <a:off x="4430713" y="2420938"/>
            <a:ext cx="3886200" cy="1943100"/>
            <a:chOff x="2700" y="1640"/>
            <a:chExt cx="2448" cy="1224"/>
          </a:xfrm>
        </p:grpSpPr>
        <p:sp>
          <p:nvSpPr>
            <p:cNvPr id="132105" name="Line 51"/>
            <p:cNvSpPr>
              <a:spLocks noChangeShapeType="1"/>
            </p:cNvSpPr>
            <p:nvPr/>
          </p:nvSpPr>
          <p:spPr bwMode="auto">
            <a:xfrm flipV="1">
              <a:off x="2700" y="1640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6" name="Line 52"/>
            <p:cNvSpPr>
              <a:spLocks noChangeShapeType="1"/>
            </p:cNvSpPr>
            <p:nvPr/>
          </p:nvSpPr>
          <p:spPr bwMode="auto">
            <a:xfrm>
              <a:off x="2700" y="2216"/>
              <a:ext cx="96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7" name="Line 53"/>
            <p:cNvSpPr>
              <a:spLocks noChangeShapeType="1"/>
            </p:cNvSpPr>
            <p:nvPr/>
          </p:nvSpPr>
          <p:spPr bwMode="auto">
            <a:xfrm>
              <a:off x="3660" y="1640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8" name="Line 54"/>
            <p:cNvSpPr>
              <a:spLocks noChangeShapeType="1"/>
            </p:cNvSpPr>
            <p:nvPr/>
          </p:nvSpPr>
          <p:spPr bwMode="auto">
            <a:xfrm>
              <a:off x="3660" y="1640"/>
              <a:ext cx="1488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9" name="Line 55"/>
            <p:cNvSpPr>
              <a:spLocks noChangeShapeType="1"/>
            </p:cNvSpPr>
            <p:nvPr/>
          </p:nvSpPr>
          <p:spPr bwMode="auto">
            <a:xfrm flipV="1">
              <a:off x="3660" y="2312"/>
              <a:ext cx="148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0" name="Line 56"/>
            <p:cNvSpPr>
              <a:spLocks noChangeShapeType="1"/>
            </p:cNvSpPr>
            <p:nvPr/>
          </p:nvSpPr>
          <p:spPr bwMode="auto">
            <a:xfrm>
              <a:off x="4476" y="2024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1" name="Line 57"/>
            <p:cNvSpPr>
              <a:spLocks noChangeShapeType="1"/>
            </p:cNvSpPr>
            <p:nvPr/>
          </p:nvSpPr>
          <p:spPr bwMode="auto">
            <a:xfrm>
              <a:off x="2700" y="221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2" name="Line 58"/>
            <p:cNvSpPr>
              <a:spLocks noChangeShapeType="1"/>
            </p:cNvSpPr>
            <p:nvPr/>
          </p:nvSpPr>
          <p:spPr bwMode="auto">
            <a:xfrm flipV="1">
              <a:off x="3660" y="2024"/>
              <a:ext cx="81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3" name="Line 59"/>
            <p:cNvSpPr>
              <a:spLocks noChangeShapeType="1"/>
            </p:cNvSpPr>
            <p:nvPr/>
          </p:nvSpPr>
          <p:spPr bwMode="auto">
            <a:xfrm>
              <a:off x="3660" y="2216"/>
              <a:ext cx="81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4" name="Text Box 60"/>
            <p:cNvSpPr txBox="1">
              <a:spLocks noChangeArrowheads="1"/>
            </p:cNvSpPr>
            <p:nvPr/>
          </p:nvSpPr>
          <p:spPr bwMode="auto">
            <a:xfrm>
              <a:off x="3003" y="175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2115" name="Text Box 61"/>
            <p:cNvSpPr txBox="1">
              <a:spLocks noChangeArrowheads="1"/>
            </p:cNvSpPr>
            <p:nvPr/>
          </p:nvSpPr>
          <p:spPr bwMode="auto">
            <a:xfrm>
              <a:off x="3180" y="201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2116" name="Text Box 62"/>
            <p:cNvSpPr txBox="1">
              <a:spLocks noChangeArrowheads="1"/>
            </p:cNvSpPr>
            <p:nvPr/>
          </p:nvSpPr>
          <p:spPr bwMode="auto">
            <a:xfrm>
              <a:off x="2940" y="2446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17" name="Text Box 63"/>
            <p:cNvSpPr txBox="1">
              <a:spLocks noChangeArrowheads="1"/>
            </p:cNvSpPr>
            <p:nvPr/>
          </p:nvSpPr>
          <p:spPr bwMode="auto">
            <a:xfrm>
              <a:off x="4428" y="212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2118" name="Text Box 64"/>
            <p:cNvSpPr txBox="1">
              <a:spLocks noChangeArrowheads="1"/>
            </p:cNvSpPr>
            <p:nvPr/>
          </p:nvSpPr>
          <p:spPr bwMode="auto">
            <a:xfrm>
              <a:off x="4044" y="16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19" name="Text Box 65"/>
            <p:cNvSpPr txBox="1">
              <a:spLocks noChangeArrowheads="1"/>
            </p:cNvSpPr>
            <p:nvPr/>
          </p:nvSpPr>
          <p:spPr bwMode="auto">
            <a:xfrm>
              <a:off x="3878" y="234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20" name="Text Box 66"/>
            <p:cNvSpPr txBox="1">
              <a:spLocks noChangeArrowheads="1"/>
            </p:cNvSpPr>
            <p:nvPr/>
          </p:nvSpPr>
          <p:spPr bwMode="auto">
            <a:xfrm>
              <a:off x="3468" y="182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2121" name="Text Box 67"/>
            <p:cNvSpPr txBox="1">
              <a:spLocks noChangeArrowheads="1"/>
            </p:cNvSpPr>
            <p:nvPr/>
          </p:nvSpPr>
          <p:spPr bwMode="auto">
            <a:xfrm>
              <a:off x="3468" y="239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2122" name="Text Box 68"/>
            <p:cNvSpPr txBox="1">
              <a:spLocks noChangeArrowheads="1"/>
            </p:cNvSpPr>
            <p:nvPr/>
          </p:nvSpPr>
          <p:spPr bwMode="auto">
            <a:xfrm>
              <a:off x="3923" y="188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23" name="Text Box 69"/>
            <p:cNvSpPr txBox="1">
              <a:spLocks noChangeArrowheads="1"/>
            </p:cNvSpPr>
            <p:nvPr/>
          </p:nvSpPr>
          <p:spPr bwMode="auto">
            <a:xfrm>
              <a:off x="4046" y="261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2124" name="Text Box 70"/>
            <p:cNvSpPr txBox="1">
              <a:spLocks noChangeArrowheads="1"/>
            </p:cNvSpPr>
            <p:nvPr/>
          </p:nvSpPr>
          <p:spPr bwMode="auto">
            <a:xfrm>
              <a:off x="4727" y="238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2125" name="Text Box 71"/>
            <p:cNvSpPr txBox="1">
              <a:spLocks noChangeArrowheads="1"/>
            </p:cNvSpPr>
            <p:nvPr/>
          </p:nvSpPr>
          <p:spPr bwMode="auto">
            <a:xfrm>
              <a:off x="4716" y="192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376904" name="Text Box 72"/>
          <p:cNvSpPr txBox="1">
            <a:spLocks noChangeArrowheads="1"/>
          </p:cNvSpPr>
          <p:nvPr/>
        </p:nvSpPr>
        <p:spPr bwMode="auto">
          <a:xfrm>
            <a:off x="395288" y="4770438"/>
            <a:ext cx="12969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答案：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7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57" grpId="0"/>
      <p:bldP spid="376879" grpId="0"/>
      <p:bldP spid="37690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33122" name="Line 25"/>
          <p:cNvSpPr>
            <a:spLocks noChangeShapeType="1"/>
          </p:cNvSpPr>
          <p:nvPr/>
        </p:nvSpPr>
        <p:spPr bwMode="auto">
          <a:xfrm>
            <a:off x="1638300" y="1357313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3" name="Line 26"/>
          <p:cNvSpPr>
            <a:spLocks noChangeShapeType="1"/>
          </p:cNvSpPr>
          <p:nvPr/>
        </p:nvSpPr>
        <p:spPr bwMode="auto">
          <a:xfrm>
            <a:off x="1638300" y="3109913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4" name="Line 27"/>
          <p:cNvSpPr>
            <a:spLocks noChangeShapeType="1"/>
          </p:cNvSpPr>
          <p:nvPr/>
        </p:nvSpPr>
        <p:spPr bwMode="auto">
          <a:xfrm>
            <a:off x="1638300" y="1357313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5" name="Line 28"/>
          <p:cNvSpPr>
            <a:spLocks noChangeShapeType="1"/>
          </p:cNvSpPr>
          <p:nvPr/>
        </p:nvSpPr>
        <p:spPr bwMode="auto">
          <a:xfrm>
            <a:off x="4533900" y="1357313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6" name="Line 29"/>
          <p:cNvSpPr>
            <a:spLocks noChangeShapeType="1"/>
          </p:cNvSpPr>
          <p:nvPr/>
        </p:nvSpPr>
        <p:spPr bwMode="auto">
          <a:xfrm>
            <a:off x="4533900" y="1357313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7" name="Line 30"/>
          <p:cNvSpPr>
            <a:spLocks noChangeShapeType="1"/>
          </p:cNvSpPr>
          <p:nvPr/>
        </p:nvSpPr>
        <p:spPr bwMode="auto">
          <a:xfrm flipV="1">
            <a:off x="4533900" y="2271713"/>
            <a:ext cx="685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8" name="Line 31"/>
          <p:cNvSpPr>
            <a:spLocks noChangeShapeType="1"/>
          </p:cNvSpPr>
          <p:nvPr/>
        </p:nvSpPr>
        <p:spPr bwMode="auto">
          <a:xfrm>
            <a:off x="1638300" y="1357313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9" name="Line 32"/>
          <p:cNvSpPr>
            <a:spLocks noChangeShapeType="1"/>
          </p:cNvSpPr>
          <p:nvPr/>
        </p:nvSpPr>
        <p:spPr bwMode="auto">
          <a:xfrm flipV="1">
            <a:off x="1638300" y="2271713"/>
            <a:ext cx="685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0" name="Line 33"/>
          <p:cNvSpPr>
            <a:spLocks noChangeShapeType="1"/>
          </p:cNvSpPr>
          <p:nvPr/>
        </p:nvSpPr>
        <p:spPr bwMode="auto">
          <a:xfrm>
            <a:off x="2324100" y="2271713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1" name="Line 34"/>
          <p:cNvSpPr>
            <a:spLocks noChangeShapeType="1"/>
          </p:cNvSpPr>
          <p:nvPr/>
        </p:nvSpPr>
        <p:spPr bwMode="auto">
          <a:xfrm>
            <a:off x="4533900" y="227171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32" name="Text Box 35"/>
          <p:cNvSpPr txBox="1">
            <a:spLocks noChangeArrowheads="1"/>
          </p:cNvSpPr>
          <p:nvPr/>
        </p:nvSpPr>
        <p:spPr bwMode="auto">
          <a:xfrm>
            <a:off x="1333500" y="19891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33" name="Text Box 36"/>
          <p:cNvSpPr txBox="1">
            <a:spLocks noChangeArrowheads="1"/>
          </p:cNvSpPr>
          <p:nvPr/>
        </p:nvSpPr>
        <p:spPr bwMode="auto">
          <a:xfrm>
            <a:off x="2987675" y="10525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4</a:t>
            </a:r>
          </a:p>
        </p:txBody>
      </p:sp>
      <p:sp>
        <p:nvSpPr>
          <p:cNvPr id="133134" name="Text Box 37"/>
          <p:cNvSpPr txBox="1">
            <a:spLocks noChangeArrowheads="1"/>
          </p:cNvSpPr>
          <p:nvPr/>
        </p:nvSpPr>
        <p:spPr bwMode="auto">
          <a:xfrm>
            <a:off x="1943100" y="1585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1</a:t>
            </a:r>
          </a:p>
        </p:txBody>
      </p:sp>
      <p:sp>
        <p:nvSpPr>
          <p:cNvPr id="133135" name="Text Box 38"/>
          <p:cNvSpPr txBox="1">
            <a:spLocks noChangeArrowheads="1"/>
          </p:cNvSpPr>
          <p:nvPr/>
        </p:nvSpPr>
        <p:spPr bwMode="auto">
          <a:xfrm>
            <a:off x="1714500" y="23320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6" name="Text Box 39"/>
          <p:cNvSpPr txBox="1">
            <a:spLocks noChangeArrowheads="1"/>
          </p:cNvSpPr>
          <p:nvPr/>
        </p:nvSpPr>
        <p:spPr bwMode="auto">
          <a:xfrm>
            <a:off x="3203575" y="1916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7" name="Text Box 40"/>
          <p:cNvSpPr txBox="1">
            <a:spLocks noChangeArrowheads="1"/>
          </p:cNvSpPr>
          <p:nvPr/>
        </p:nvSpPr>
        <p:spPr bwMode="auto">
          <a:xfrm>
            <a:off x="2967038" y="274478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38" name="Text Box 41"/>
          <p:cNvSpPr txBox="1">
            <a:spLocks noChangeArrowheads="1"/>
          </p:cNvSpPr>
          <p:nvPr/>
        </p:nvSpPr>
        <p:spPr bwMode="auto">
          <a:xfrm>
            <a:off x="4229100" y="1662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39" name="Text Box 42"/>
          <p:cNvSpPr txBox="1">
            <a:spLocks noChangeArrowheads="1"/>
          </p:cNvSpPr>
          <p:nvPr/>
        </p:nvSpPr>
        <p:spPr bwMode="auto">
          <a:xfrm>
            <a:off x="4229100" y="24241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3</a:t>
            </a:r>
          </a:p>
        </p:txBody>
      </p:sp>
      <p:sp>
        <p:nvSpPr>
          <p:cNvPr id="133140" name="Text Box 43"/>
          <p:cNvSpPr txBox="1">
            <a:spLocks noChangeArrowheads="1"/>
          </p:cNvSpPr>
          <p:nvPr/>
        </p:nvSpPr>
        <p:spPr bwMode="auto">
          <a:xfrm>
            <a:off x="4838700" y="1585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133141" name="Text Box 44"/>
          <p:cNvSpPr txBox="1">
            <a:spLocks noChangeArrowheads="1"/>
          </p:cNvSpPr>
          <p:nvPr/>
        </p:nvSpPr>
        <p:spPr bwMode="auto">
          <a:xfrm>
            <a:off x="4838700" y="25003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4</a:t>
            </a:r>
          </a:p>
        </p:txBody>
      </p:sp>
      <p:sp>
        <p:nvSpPr>
          <p:cNvPr id="133142" name="Text Box 45"/>
          <p:cNvSpPr txBox="1">
            <a:spLocks noChangeArrowheads="1"/>
          </p:cNvSpPr>
          <p:nvPr/>
        </p:nvSpPr>
        <p:spPr bwMode="auto">
          <a:xfrm>
            <a:off x="4610100" y="196691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rPr>
              <a:t>2</a:t>
            </a:r>
          </a:p>
        </p:txBody>
      </p:sp>
      <p:sp>
        <p:nvSpPr>
          <p:cNvPr id="377902" name="Text Box 46"/>
          <p:cNvSpPr txBox="1">
            <a:spLocks noChangeArrowheads="1"/>
          </p:cNvSpPr>
          <p:nvPr/>
        </p:nvSpPr>
        <p:spPr bwMode="auto">
          <a:xfrm>
            <a:off x="5721350" y="184467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C(T)=12</a:t>
            </a:r>
          </a:p>
        </p:txBody>
      </p:sp>
      <p:grpSp>
        <p:nvGrpSpPr>
          <p:cNvPr id="133144" name="Group 79"/>
          <p:cNvGrpSpPr>
            <a:grpSpLocks/>
          </p:cNvGrpSpPr>
          <p:nvPr/>
        </p:nvGrpSpPr>
        <p:grpSpPr bwMode="auto">
          <a:xfrm>
            <a:off x="539750" y="3429000"/>
            <a:ext cx="6264275" cy="2557463"/>
            <a:chOff x="340" y="2137"/>
            <a:chExt cx="3946" cy="1611"/>
          </a:xfrm>
        </p:grpSpPr>
        <p:sp>
          <p:nvSpPr>
            <p:cNvPr id="133146" name="Line 47"/>
            <p:cNvSpPr>
              <a:spLocks noChangeShapeType="1"/>
            </p:cNvSpPr>
            <p:nvPr/>
          </p:nvSpPr>
          <p:spPr bwMode="auto">
            <a:xfrm flipV="1">
              <a:off x="350" y="2343"/>
              <a:ext cx="96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7" name="Line 48"/>
            <p:cNvSpPr>
              <a:spLocks noChangeShapeType="1"/>
            </p:cNvSpPr>
            <p:nvPr/>
          </p:nvSpPr>
          <p:spPr bwMode="auto">
            <a:xfrm>
              <a:off x="340" y="2931"/>
              <a:ext cx="970" cy="6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8" name="Line 49"/>
            <p:cNvSpPr>
              <a:spLocks noChangeShapeType="1"/>
            </p:cNvSpPr>
            <p:nvPr/>
          </p:nvSpPr>
          <p:spPr bwMode="auto">
            <a:xfrm>
              <a:off x="1310" y="2343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9" name="Line 50"/>
            <p:cNvSpPr>
              <a:spLocks noChangeShapeType="1"/>
            </p:cNvSpPr>
            <p:nvPr/>
          </p:nvSpPr>
          <p:spPr bwMode="auto">
            <a:xfrm>
              <a:off x="1310" y="2343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0" name="Line 51"/>
            <p:cNvSpPr>
              <a:spLocks noChangeShapeType="1"/>
            </p:cNvSpPr>
            <p:nvPr/>
          </p:nvSpPr>
          <p:spPr bwMode="auto">
            <a:xfrm>
              <a:off x="1310" y="3543"/>
              <a:ext cx="21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1" name="Line 52"/>
            <p:cNvSpPr>
              <a:spLocks noChangeShapeType="1"/>
            </p:cNvSpPr>
            <p:nvPr/>
          </p:nvSpPr>
          <p:spPr bwMode="auto">
            <a:xfrm>
              <a:off x="3470" y="2343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2" name="Line 53"/>
            <p:cNvSpPr>
              <a:spLocks noChangeShapeType="1"/>
            </p:cNvSpPr>
            <p:nvPr/>
          </p:nvSpPr>
          <p:spPr bwMode="auto">
            <a:xfrm flipV="1">
              <a:off x="350" y="2929"/>
              <a:ext cx="96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3" name="Line 54"/>
            <p:cNvSpPr>
              <a:spLocks noChangeShapeType="1"/>
            </p:cNvSpPr>
            <p:nvPr/>
          </p:nvSpPr>
          <p:spPr bwMode="auto">
            <a:xfrm flipV="1">
              <a:off x="1310" y="2321"/>
              <a:ext cx="216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4" name="Line 55"/>
            <p:cNvSpPr>
              <a:spLocks noChangeShapeType="1"/>
            </p:cNvSpPr>
            <p:nvPr/>
          </p:nvSpPr>
          <p:spPr bwMode="auto">
            <a:xfrm>
              <a:off x="1292" y="2343"/>
              <a:ext cx="216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5" name="Text Box 56"/>
            <p:cNvSpPr txBox="1">
              <a:spLocks noChangeArrowheads="1"/>
            </p:cNvSpPr>
            <p:nvPr/>
          </p:nvSpPr>
          <p:spPr bwMode="auto">
            <a:xfrm>
              <a:off x="612" y="243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3156" name="Text Box 57"/>
            <p:cNvSpPr txBox="1">
              <a:spLocks noChangeArrowheads="1"/>
            </p:cNvSpPr>
            <p:nvPr/>
          </p:nvSpPr>
          <p:spPr bwMode="auto">
            <a:xfrm>
              <a:off x="830" y="271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  <p:sp>
          <p:nvSpPr>
            <p:cNvPr id="133157" name="Text Box 58"/>
            <p:cNvSpPr txBox="1">
              <a:spLocks noChangeArrowheads="1"/>
            </p:cNvSpPr>
            <p:nvPr/>
          </p:nvSpPr>
          <p:spPr bwMode="auto">
            <a:xfrm>
              <a:off x="590" y="314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58" name="Text Box 59"/>
            <p:cNvSpPr txBox="1">
              <a:spLocks noChangeArrowheads="1"/>
            </p:cNvSpPr>
            <p:nvPr/>
          </p:nvSpPr>
          <p:spPr bwMode="auto">
            <a:xfrm>
              <a:off x="2270" y="213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3159" name="Text Box 60"/>
            <p:cNvSpPr txBox="1">
              <a:spLocks noChangeArrowheads="1"/>
            </p:cNvSpPr>
            <p:nvPr/>
          </p:nvSpPr>
          <p:spPr bwMode="auto">
            <a:xfrm>
              <a:off x="3038" y="271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60" name="Text Box 61"/>
            <p:cNvSpPr txBox="1">
              <a:spLocks noChangeArrowheads="1"/>
            </p:cNvSpPr>
            <p:nvPr/>
          </p:nvSpPr>
          <p:spPr bwMode="auto">
            <a:xfrm>
              <a:off x="2322" y="349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133161" name="Text Box 62"/>
            <p:cNvSpPr txBox="1">
              <a:spLocks noChangeArrowheads="1"/>
            </p:cNvSpPr>
            <p:nvPr/>
          </p:nvSpPr>
          <p:spPr bwMode="auto">
            <a:xfrm>
              <a:off x="1824" y="2478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62" name="Text Box 63"/>
            <p:cNvSpPr txBox="1">
              <a:spLocks noChangeArrowheads="1"/>
            </p:cNvSpPr>
            <p:nvPr/>
          </p:nvSpPr>
          <p:spPr bwMode="auto">
            <a:xfrm>
              <a:off x="1550" y="2727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63" name="Text Box 64"/>
            <p:cNvSpPr txBox="1">
              <a:spLocks noChangeArrowheads="1"/>
            </p:cNvSpPr>
            <p:nvPr/>
          </p:nvSpPr>
          <p:spPr bwMode="auto">
            <a:xfrm>
              <a:off x="1118" y="252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64" name="Text Box 65"/>
            <p:cNvSpPr txBox="1">
              <a:spLocks noChangeArrowheads="1"/>
            </p:cNvSpPr>
            <p:nvPr/>
          </p:nvSpPr>
          <p:spPr bwMode="auto">
            <a:xfrm>
              <a:off x="1118" y="310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65" name="Line 66"/>
            <p:cNvSpPr>
              <a:spLocks noChangeShapeType="1"/>
            </p:cNvSpPr>
            <p:nvPr/>
          </p:nvSpPr>
          <p:spPr bwMode="auto">
            <a:xfrm>
              <a:off x="1310" y="2931"/>
              <a:ext cx="1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6" name="Line 67"/>
            <p:cNvSpPr>
              <a:spLocks noChangeShapeType="1"/>
            </p:cNvSpPr>
            <p:nvPr/>
          </p:nvSpPr>
          <p:spPr bwMode="auto">
            <a:xfrm>
              <a:off x="2353" y="2931"/>
              <a:ext cx="1117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7" name="Text Box 68"/>
            <p:cNvSpPr txBox="1">
              <a:spLocks noChangeArrowheads="1"/>
            </p:cNvSpPr>
            <p:nvPr/>
          </p:nvSpPr>
          <p:spPr bwMode="auto">
            <a:xfrm>
              <a:off x="1791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133168" name="Text Box 69"/>
            <p:cNvSpPr txBox="1">
              <a:spLocks noChangeArrowheads="1"/>
            </p:cNvSpPr>
            <p:nvPr/>
          </p:nvSpPr>
          <p:spPr bwMode="auto">
            <a:xfrm>
              <a:off x="2654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133169" name="Text Box 70"/>
            <p:cNvSpPr txBox="1">
              <a:spLocks noChangeArrowheads="1"/>
            </p:cNvSpPr>
            <p:nvPr/>
          </p:nvSpPr>
          <p:spPr bwMode="auto">
            <a:xfrm>
              <a:off x="2750" y="243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70" name="Text Box 71"/>
            <p:cNvSpPr txBox="1">
              <a:spLocks noChangeArrowheads="1"/>
            </p:cNvSpPr>
            <p:nvPr/>
          </p:nvSpPr>
          <p:spPr bwMode="auto">
            <a:xfrm>
              <a:off x="3424" y="253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133171" name="Text Box 72"/>
            <p:cNvSpPr txBox="1">
              <a:spLocks noChangeArrowheads="1"/>
            </p:cNvSpPr>
            <p:nvPr/>
          </p:nvSpPr>
          <p:spPr bwMode="auto">
            <a:xfrm>
              <a:off x="3470" y="311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133172" name="Line 73"/>
            <p:cNvSpPr>
              <a:spLocks noChangeShapeType="1"/>
            </p:cNvSpPr>
            <p:nvPr/>
          </p:nvSpPr>
          <p:spPr bwMode="auto">
            <a:xfrm>
              <a:off x="3470" y="2343"/>
              <a:ext cx="81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3" name="Line 74"/>
            <p:cNvSpPr>
              <a:spLocks noChangeShapeType="1"/>
            </p:cNvSpPr>
            <p:nvPr/>
          </p:nvSpPr>
          <p:spPr bwMode="auto">
            <a:xfrm>
              <a:off x="3470" y="2941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4" name="Line 75"/>
            <p:cNvSpPr>
              <a:spLocks noChangeShapeType="1"/>
            </p:cNvSpPr>
            <p:nvPr/>
          </p:nvSpPr>
          <p:spPr bwMode="auto">
            <a:xfrm flipV="1">
              <a:off x="3470" y="2937"/>
              <a:ext cx="816" cy="6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5" name="Text Box 76"/>
            <p:cNvSpPr txBox="1">
              <a:spLocks noChangeArrowheads="1"/>
            </p:cNvSpPr>
            <p:nvPr/>
          </p:nvSpPr>
          <p:spPr bwMode="auto">
            <a:xfrm>
              <a:off x="3854" y="243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133176" name="Text Box 77"/>
            <p:cNvSpPr txBox="1">
              <a:spLocks noChangeArrowheads="1"/>
            </p:cNvSpPr>
            <p:nvPr/>
          </p:nvSpPr>
          <p:spPr bwMode="auto">
            <a:xfrm>
              <a:off x="3902" y="3159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133177" name="Text Box 78"/>
            <p:cNvSpPr txBox="1">
              <a:spLocks noChangeArrowheads="1"/>
            </p:cNvSpPr>
            <p:nvPr/>
          </p:nvSpPr>
          <p:spPr bwMode="auto">
            <a:xfrm>
              <a:off x="3710" y="275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chemeClr val="accent1"/>
                </a:buClr>
                <a:buSzPct val="80000"/>
                <a:buFont typeface="Wingdings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</a:p>
          </p:txBody>
        </p:sp>
      </p:grpSp>
      <p:sp>
        <p:nvSpPr>
          <p:cNvPr id="377936" name="Text Box 80"/>
          <p:cNvSpPr txBox="1">
            <a:spLocks noChangeArrowheads="1"/>
          </p:cNvSpPr>
          <p:nvPr/>
        </p:nvSpPr>
        <p:spPr bwMode="auto">
          <a:xfrm>
            <a:off x="5795963" y="56578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ct val="80000"/>
              <a:buFont typeface="Wingdings" charset="0"/>
              <a:buNone/>
            </a:pPr>
            <a:r>
              <a:rPr lang="en-US" altLang="zh-CN">
                <a:solidFill>
                  <a:schemeClr val="tx1"/>
                </a:solidFill>
                <a:ea typeface="楷体_GB2312" charset="0"/>
                <a:cs typeface="楷体_GB2312" charset="0"/>
              </a:rPr>
              <a:t>Min C(T)=18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7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7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902" grpId="0"/>
      <p:bldP spid="37793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Picture 5" descr="12-2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9275"/>
            <a:ext cx="89090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6" name="Picture 6" descr="12-2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72120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7" descr="13-2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81788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Picture 8" descr="13-2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867568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文本框 1"/>
          <p:cNvSpPr txBox="1">
            <a:spLocks noChangeArrowheads="1"/>
          </p:cNvSpPr>
          <p:nvPr/>
        </p:nvSpPr>
        <p:spPr bwMode="auto">
          <a:xfrm>
            <a:off x="214313" y="-26988"/>
            <a:ext cx="1428750" cy="66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200">
                <a:solidFill>
                  <a:srgbClr val="FF0000"/>
                </a:solidFill>
              </a:rPr>
              <a:t>国考题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252413" y="1239838"/>
            <a:ext cx="4391025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zh-CN">
                <a:solidFill>
                  <a:srgbClr val="FFFF00"/>
                </a:solidFill>
              </a:rPr>
              <a:t>  </a:t>
            </a:r>
            <a:r>
              <a:rPr lang="zh-CN" altLang="en-US">
                <a:solidFill>
                  <a:srgbClr val="FFFF00"/>
                </a:solidFill>
              </a:rPr>
              <a:t>次，奇点，偶点，孤立点</a:t>
            </a:r>
          </a:p>
        </p:txBody>
      </p:sp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250825" y="1916113"/>
            <a:ext cx="50419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</a:rPr>
              <a:t>与某一个点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相关联的边的数目称为点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度</a:t>
            </a:r>
            <a:r>
              <a:rPr lang="zh-CN" altLang="en-US">
                <a:solidFill>
                  <a:srgbClr val="000000"/>
                </a:solidFill>
              </a:rPr>
              <a:t>，记作</a:t>
            </a:r>
            <a:r>
              <a:rPr lang="en-US" altLang="zh-CN" i="1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。右图中</a:t>
            </a:r>
            <a:r>
              <a:rPr lang="en-US" altLang="zh-CN">
                <a:solidFill>
                  <a:srgbClr val="000000"/>
                </a:solidFill>
              </a:rPr>
              <a:t>d(v</a:t>
            </a:r>
            <a:r>
              <a:rPr lang="en-US" altLang="zh-CN" baseline="-30000">
                <a:solidFill>
                  <a:srgbClr val="000000"/>
                </a:solidFill>
              </a:rPr>
              <a:t>1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＝４</a:t>
            </a:r>
            <a:r>
              <a:rPr lang="en-US" altLang="zh-CN">
                <a:solidFill>
                  <a:srgbClr val="000000"/>
                </a:solidFill>
              </a:rPr>
              <a:t>,d(v</a:t>
            </a:r>
            <a:r>
              <a:rPr lang="en-US" altLang="zh-CN" baseline="-30000">
                <a:solidFill>
                  <a:srgbClr val="000000"/>
                </a:solidFill>
              </a:rPr>
              <a:t>3</a:t>
            </a:r>
            <a:r>
              <a:rPr lang="en-US" altLang="zh-CN">
                <a:solidFill>
                  <a:srgbClr val="000000"/>
                </a:solidFill>
              </a:rPr>
              <a:t>)=5,d(v</a:t>
            </a:r>
            <a:r>
              <a:rPr lang="en-US" altLang="zh-CN" baseline="-30000">
                <a:solidFill>
                  <a:srgbClr val="000000"/>
                </a:solidFill>
              </a:rPr>
              <a:t>5</a:t>
            </a:r>
            <a:r>
              <a:rPr lang="en-US" altLang="zh-CN">
                <a:solidFill>
                  <a:srgbClr val="000000"/>
                </a:solidFill>
              </a:rPr>
              <a:t>)=1</a:t>
            </a:r>
            <a:r>
              <a:rPr lang="zh-CN" altLang="en-US">
                <a:solidFill>
                  <a:srgbClr val="000000"/>
                </a:solidFill>
              </a:rPr>
              <a:t>。度为奇数的点称作</a:t>
            </a:r>
            <a:r>
              <a:rPr lang="zh-CN" altLang="en-US">
                <a:solidFill>
                  <a:srgbClr val="A50021"/>
                </a:solidFill>
              </a:rPr>
              <a:t>奇度点</a:t>
            </a:r>
            <a:r>
              <a:rPr lang="zh-CN" altLang="en-US">
                <a:solidFill>
                  <a:srgbClr val="000000"/>
                </a:solidFill>
              </a:rPr>
              <a:t>，度为偶数的点称作</a:t>
            </a:r>
            <a:r>
              <a:rPr lang="zh-CN" altLang="en-US">
                <a:solidFill>
                  <a:srgbClr val="A50021"/>
                </a:solidFill>
              </a:rPr>
              <a:t>偶度点</a:t>
            </a:r>
            <a:r>
              <a:rPr lang="zh-CN" altLang="en-US">
                <a:solidFill>
                  <a:srgbClr val="000000"/>
                </a:solidFill>
              </a:rPr>
              <a:t>，度为</a:t>
            </a:r>
            <a:r>
              <a:rPr lang="en-US" altLang="zh-CN">
                <a:solidFill>
                  <a:srgbClr val="000000"/>
                </a:solidFill>
              </a:rPr>
              <a:t>1</a:t>
            </a:r>
            <a:r>
              <a:rPr lang="zh-CN" altLang="en-US">
                <a:solidFill>
                  <a:srgbClr val="000000"/>
                </a:solidFill>
              </a:rPr>
              <a:t>的点称为</a:t>
            </a:r>
            <a:r>
              <a:rPr lang="zh-CN" altLang="en-US">
                <a:solidFill>
                  <a:srgbClr val="A50021"/>
                </a:solidFill>
              </a:rPr>
              <a:t>悬挂点</a:t>
            </a:r>
            <a:r>
              <a:rPr lang="zh-CN" altLang="en-US">
                <a:solidFill>
                  <a:srgbClr val="000000"/>
                </a:solidFill>
              </a:rPr>
              <a:t>，度为</a:t>
            </a:r>
            <a:r>
              <a:rPr lang="en-US" altLang="zh-CN">
                <a:solidFill>
                  <a:srgbClr val="000000"/>
                </a:solidFill>
              </a:rPr>
              <a:t>0</a:t>
            </a:r>
            <a:r>
              <a:rPr lang="zh-CN" altLang="en-US">
                <a:solidFill>
                  <a:srgbClr val="000000"/>
                </a:solidFill>
              </a:rPr>
              <a:t>的点称作</a:t>
            </a:r>
            <a:r>
              <a:rPr lang="zh-CN" altLang="en-US">
                <a:solidFill>
                  <a:srgbClr val="A50021"/>
                </a:solidFill>
              </a:rPr>
              <a:t>孤立点</a:t>
            </a:r>
            <a:r>
              <a:rPr lang="zh-CN" altLang="en-US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29700" name="Group 6"/>
          <p:cNvGrpSpPr>
            <a:grpSpLocks/>
          </p:cNvGrpSpPr>
          <p:nvPr/>
        </p:nvGrpSpPr>
        <p:grpSpPr bwMode="auto">
          <a:xfrm>
            <a:off x="5364163" y="1125538"/>
            <a:ext cx="2774950" cy="3529012"/>
            <a:chOff x="3276" y="1207"/>
            <a:chExt cx="1748" cy="2223"/>
          </a:xfrm>
        </p:grpSpPr>
        <p:sp>
          <p:nvSpPr>
            <p:cNvPr id="29702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3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9704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9706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9707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9708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09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9711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9712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3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16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9717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9718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9719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9720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9721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graphicFrame>
        <p:nvGraphicFramePr>
          <p:cNvPr id="29701" name="Object 27"/>
          <p:cNvGraphicFramePr>
            <a:graphicFrameLocks noChangeAspect="1"/>
          </p:cNvGraphicFramePr>
          <p:nvPr/>
        </p:nvGraphicFramePr>
        <p:xfrm>
          <a:off x="539750" y="5300663"/>
          <a:ext cx="78676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公式" r:id="rId4" imgW="2997200" imgH="241300" progId="Equation.3">
                  <p:embed/>
                </p:oleObj>
              </mc:Choice>
              <mc:Fallback>
                <p:oleObj name="公式" r:id="rId4" imgW="2997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00663"/>
                        <a:ext cx="78676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nimBg="1"/>
      <p:bldP spid="296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850" y="684213"/>
            <a:ext cx="85693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/>
              <a:t> </a:t>
            </a:r>
            <a:r>
              <a:rPr lang="zh-CN" altLang="en-US"/>
              <a:t>在有向图</a:t>
            </a:r>
            <a:r>
              <a:rPr lang="en-US" altLang="zh-CN"/>
              <a:t>D</a:t>
            </a:r>
            <a:r>
              <a:rPr lang="zh-CN" altLang="en-US"/>
              <a:t>中，以</a:t>
            </a:r>
            <a:r>
              <a:rPr lang="en-US" altLang="zh-CN"/>
              <a:t>a</a:t>
            </a:r>
            <a:r>
              <a:rPr lang="zh-CN" altLang="en-US"/>
              <a:t>为终点的边的条数称为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  <a:ea typeface="黑体" charset="0"/>
                <a:cs typeface="黑体" charset="0"/>
              </a:rPr>
              <a:t>入度</a:t>
            </a:r>
            <a:r>
              <a:rPr lang="en-US" altLang="zh-CN">
                <a:solidFill>
                  <a:srgbClr val="FF0000"/>
                </a:solidFill>
              </a:rPr>
              <a:t>(in-degree)</a:t>
            </a:r>
            <a:r>
              <a:rPr lang="zh-CN" altLang="en-US"/>
              <a:t>。记为</a:t>
            </a:r>
            <a:r>
              <a:rPr lang="en-US" altLang="zh-CN"/>
              <a:t>deg</a:t>
            </a:r>
            <a:r>
              <a:rPr lang="en-US" altLang="zh-CN" baseline="30000">
                <a:cs typeface="Times New Roman" charset="0"/>
              </a:rPr>
              <a:t>–</a:t>
            </a:r>
            <a:r>
              <a:rPr lang="en-US" altLang="zh-CN"/>
              <a:t>(a)</a:t>
            </a:r>
            <a:r>
              <a:rPr lang="zh-CN" altLang="en-US"/>
              <a:t>或</a:t>
            </a:r>
            <a:r>
              <a:rPr lang="en-US" altLang="zh-CN"/>
              <a:t>d</a:t>
            </a:r>
            <a:r>
              <a:rPr lang="en-US" altLang="zh-CN" baseline="30000">
                <a:cs typeface="Times New Roman" charset="0"/>
              </a:rPr>
              <a:t>–</a:t>
            </a:r>
            <a:r>
              <a:rPr lang="en-US" altLang="zh-CN"/>
              <a:t>(a)</a:t>
            </a:r>
            <a:r>
              <a:rPr lang="zh-CN" altLang="en-US"/>
              <a:t>。以</a:t>
            </a:r>
            <a:r>
              <a:rPr lang="en-US" altLang="zh-CN"/>
              <a:t>a</a:t>
            </a:r>
            <a:r>
              <a:rPr lang="zh-CN" altLang="en-US"/>
              <a:t>为始点的边的条数称为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  <a:ea typeface="黑体" charset="0"/>
                <a:cs typeface="黑体" charset="0"/>
              </a:rPr>
              <a:t>出度</a:t>
            </a:r>
            <a:r>
              <a:rPr lang="en-US" altLang="zh-CN">
                <a:solidFill>
                  <a:srgbClr val="FF0000"/>
                </a:solidFill>
              </a:rPr>
              <a:t>(out-degree)</a:t>
            </a:r>
            <a:r>
              <a:rPr lang="zh-CN" altLang="en-US"/>
              <a:t>。记为</a:t>
            </a:r>
            <a:r>
              <a:rPr lang="en-US" altLang="zh-CN"/>
              <a:t>deg</a:t>
            </a:r>
            <a:r>
              <a:rPr lang="en-US" altLang="zh-CN" baseline="30000">
                <a:cs typeface="Times New Roman" charset="0"/>
              </a:rPr>
              <a:t>+</a:t>
            </a:r>
            <a:r>
              <a:rPr lang="en-US" altLang="zh-CN"/>
              <a:t>(a)</a:t>
            </a:r>
            <a:r>
              <a:rPr lang="zh-CN" altLang="en-US"/>
              <a:t>或</a:t>
            </a:r>
            <a:r>
              <a:rPr lang="en-US" altLang="zh-CN"/>
              <a:t>d</a:t>
            </a:r>
            <a:r>
              <a:rPr lang="en-US" altLang="zh-CN" baseline="30000">
                <a:cs typeface="Times New Roman" charset="0"/>
              </a:rPr>
              <a:t>+</a:t>
            </a:r>
            <a:r>
              <a:rPr lang="en-US" altLang="zh-CN"/>
              <a:t>(a)</a:t>
            </a:r>
            <a:r>
              <a:rPr lang="zh-CN" altLang="en-US"/>
              <a:t>。</a:t>
            </a:r>
          </a:p>
        </p:txBody>
      </p:sp>
      <p:pic>
        <p:nvPicPr>
          <p:cNvPr id="30722" name="图片 2" descr="屏幕快照 2019-01-12 下午11.5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938338"/>
            <a:ext cx="493077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23" name="Object 27"/>
          <p:cNvGraphicFramePr>
            <a:graphicFrameLocks noChangeAspect="1"/>
          </p:cNvGraphicFramePr>
          <p:nvPr/>
        </p:nvGraphicFramePr>
        <p:xfrm>
          <a:off x="439738" y="4652963"/>
          <a:ext cx="80676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公式" r:id="rId4" imgW="3073400" imgH="254000" progId="Equation.3">
                  <p:embed/>
                </p:oleObj>
              </mc:Choice>
              <mc:Fallback>
                <p:oleObj name="公式" r:id="rId4" imgW="30734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4652963"/>
                        <a:ext cx="80676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27"/>
          <p:cNvGraphicFramePr>
            <a:graphicFrameLocks noChangeAspect="1"/>
          </p:cNvGraphicFramePr>
          <p:nvPr/>
        </p:nvGraphicFramePr>
        <p:xfrm>
          <a:off x="431800" y="5373688"/>
          <a:ext cx="8134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公式" r:id="rId6" imgW="3098800" imgH="254000" progId="Equation.3">
                  <p:embed/>
                </p:oleObj>
              </mc:Choice>
              <mc:Fallback>
                <p:oleObj name="公式" r:id="rId6" imgW="30988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5373688"/>
                        <a:ext cx="81343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9750" y="620713"/>
            <a:ext cx="7842250" cy="258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定理</a:t>
            </a:r>
            <a:r>
              <a:rPr lang="en-US" altLang="zh-CN" sz="3200" dirty="0">
                <a:solidFill>
                  <a:srgbClr val="FF0000"/>
                </a:solidFill>
              </a:rPr>
              <a:t>1 (</a:t>
            </a:r>
            <a:r>
              <a:rPr lang="zh-CN" altLang="en-US" sz="3200" dirty="0">
                <a:solidFill>
                  <a:srgbClr val="FF0000"/>
                </a:solidFill>
              </a:rPr>
              <a:t>握手定理</a:t>
            </a:r>
            <a:r>
              <a:rPr lang="en-US" altLang="zh-CN" sz="3200" dirty="0">
                <a:solidFill>
                  <a:srgbClr val="FF0000"/>
                </a:solidFill>
              </a:rPr>
              <a:t>Handshaking)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设无向图</a:t>
            </a:r>
            <a:r>
              <a:rPr lang="en-US" altLang="zh-CN" sz="3200" dirty="0">
                <a:solidFill>
                  <a:schemeClr val="tx2"/>
                </a:solidFill>
              </a:rPr>
              <a:t>G=&lt;V, E&gt;</a:t>
            </a:r>
            <a:r>
              <a:rPr lang="zh-CN" altLang="en-US" sz="3200" dirty="0">
                <a:solidFill>
                  <a:schemeClr val="tx2"/>
                </a:solidFill>
              </a:rPr>
              <a:t>有</a:t>
            </a:r>
            <a:r>
              <a:rPr lang="en-US" altLang="zh-CN" sz="3200" dirty="0">
                <a:solidFill>
                  <a:schemeClr val="tx2"/>
                </a:solidFill>
              </a:rPr>
              <a:t>n</a:t>
            </a:r>
            <a:r>
              <a:rPr lang="zh-CN" altLang="en-US" sz="3200" dirty="0">
                <a:solidFill>
                  <a:schemeClr val="tx2"/>
                </a:solidFill>
              </a:rPr>
              <a:t>个顶点，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条边，则</a:t>
            </a:r>
            <a:r>
              <a:rPr lang="en-US" altLang="zh-CN" sz="3200" dirty="0">
                <a:solidFill>
                  <a:schemeClr val="tx2"/>
                </a:solidFill>
              </a:rPr>
              <a:t>G</a:t>
            </a:r>
            <a:r>
              <a:rPr lang="zh-CN" altLang="en-US" sz="3200" dirty="0">
                <a:solidFill>
                  <a:schemeClr val="tx2"/>
                </a:solidFill>
              </a:rPr>
              <a:t>中所有顶点的度之和等于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的两倍。即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zh-CN" sz="2800" dirty="0"/>
          </a:p>
        </p:txBody>
      </p:sp>
      <p:graphicFrame>
        <p:nvGraphicFramePr>
          <p:cNvPr id="31746" name="Object 5"/>
          <p:cNvGraphicFramePr>
            <a:graphicFrameLocks noChangeAspect="1"/>
          </p:cNvGraphicFramePr>
          <p:nvPr/>
        </p:nvGraphicFramePr>
        <p:xfrm>
          <a:off x="3263900" y="2297113"/>
          <a:ext cx="22987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3" imgW="939392" imgH="431613" progId="Equation.3">
                  <p:embed/>
                </p:oleObj>
              </mc:Choice>
              <mc:Fallback>
                <p:oleObj name="Equation" r:id="rId3" imgW="939392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297113"/>
                        <a:ext cx="2298700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7" name="图片 1" descr="屏幕快照 2019-01-12 下午11.57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5775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Object 5"/>
          <p:cNvGraphicFramePr>
            <a:graphicFrameLocks noChangeAspect="1"/>
          </p:cNvGraphicFramePr>
          <p:nvPr/>
        </p:nvGraphicFramePr>
        <p:xfrm>
          <a:off x="1692275" y="2997200"/>
          <a:ext cx="214153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公式" r:id="rId3" imgW="876300" imgH="444500" progId="Equation.3">
                  <p:embed/>
                </p:oleObj>
              </mc:Choice>
              <mc:Fallback>
                <p:oleObj name="公式" r:id="rId3" imgW="876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997200"/>
                        <a:ext cx="2141538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9750" y="908050"/>
            <a:ext cx="784225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推论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无向图中度为奇数的顶点个数恰有偶数个。</a:t>
            </a:r>
            <a:endParaRPr lang="en-US" altLang="zh-CN" sz="3200" dirty="0">
              <a:solidFill>
                <a:schemeClr val="tx2"/>
              </a:solidFill>
            </a:endParaRPr>
          </a:p>
        </p:txBody>
      </p:sp>
      <p:pic>
        <p:nvPicPr>
          <p:cNvPr id="32771" name="图片 1" descr="屏幕快照 2019-01-12 下午11.58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76475"/>
            <a:ext cx="723582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2" name="Object 5"/>
          <p:cNvGraphicFramePr>
            <a:graphicFrameLocks noChangeAspect="1"/>
          </p:cNvGraphicFramePr>
          <p:nvPr/>
        </p:nvGraphicFramePr>
        <p:xfrm>
          <a:off x="4083050" y="2924175"/>
          <a:ext cx="30099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公式" r:id="rId6" imgW="1231900" imgH="469900" progId="Equation.3">
                  <p:embed/>
                </p:oleObj>
              </mc:Choice>
              <mc:Fallback>
                <p:oleObj name="公式" r:id="rId6" imgW="12319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2924175"/>
                        <a:ext cx="30099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1692275" y="4292600"/>
          <a:ext cx="12414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name="公式" r:id="rId8" imgW="508000" imgH="469900" progId="Equation.3">
                  <p:embed/>
                </p:oleObj>
              </mc:Choice>
              <mc:Fallback>
                <p:oleObj name="公式" r:id="rId8" imgW="5080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292600"/>
                        <a:ext cx="12414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文本框 4"/>
          <p:cNvSpPr txBox="1">
            <a:spLocks noChangeArrowheads="1"/>
          </p:cNvSpPr>
          <p:nvPr/>
        </p:nvSpPr>
        <p:spPr bwMode="auto">
          <a:xfrm>
            <a:off x="2987675" y="4581525"/>
            <a:ext cx="1736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必须是偶数</a:t>
            </a:r>
          </a:p>
        </p:txBody>
      </p:sp>
      <p:graphicFrame>
        <p:nvGraphicFramePr>
          <p:cNvPr id="32775" name="Object 5"/>
          <p:cNvGraphicFramePr>
            <a:graphicFrameLocks noChangeAspect="1"/>
          </p:cNvGraphicFramePr>
          <p:nvPr/>
        </p:nvGraphicFramePr>
        <p:xfrm>
          <a:off x="1763713" y="5584825"/>
          <a:ext cx="3714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公式" r:id="rId10" imgW="152400" imgH="241300" progId="Equation.3">
                  <p:embed/>
                </p:oleObj>
              </mc:Choice>
              <mc:Fallback>
                <p:oleObj name="公式" r:id="rId10" imgW="152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84825"/>
                        <a:ext cx="3714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文本框 9"/>
          <p:cNvSpPr txBox="1">
            <a:spLocks noChangeArrowheads="1"/>
          </p:cNvSpPr>
          <p:nvPr/>
        </p:nvSpPr>
        <p:spPr bwMode="auto">
          <a:xfrm>
            <a:off x="2336800" y="5589588"/>
            <a:ext cx="2646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必须含有偶数个点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2000" y="1431925"/>
            <a:ext cx="7620000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3200" dirty="0"/>
              <a:t>[</a:t>
            </a:r>
            <a:r>
              <a:rPr lang="zh-CN" altLang="en-US" sz="3200" dirty="0">
                <a:solidFill>
                  <a:srgbClr val="FF0000"/>
                </a:solidFill>
              </a:rPr>
              <a:t>定理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en-US" altLang="zh-CN" sz="3200" dirty="0"/>
              <a:t>]</a:t>
            </a:r>
            <a:r>
              <a:rPr lang="en-US" altLang="zh-CN" sz="3200" dirty="0">
                <a:solidFill>
                  <a:schemeClr val="tx2"/>
                </a:solidFill>
              </a:rPr>
              <a:t>  </a:t>
            </a:r>
            <a:r>
              <a:rPr lang="zh-CN" altLang="en-US" sz="3200" dirty="0">
                <a:solidFill>
                  <a:schemeClr val="tx2"/>
                </a:solidFill>
              </a:rPr>
              <a:t>设有向图</a:t>
            </a:r>
            <a:r>
              <a:rPr lang="en-US" altLang="zh-CN" sz="3200" dirty="0">
                <a:solidFill>
                  <a:schemeClr val="tx2"/>
                </a:solidFill>
              </a:rPr>
              <a:t>D=&lt;V, E&gt;</a:t>
            </a:r>
            <a:r>
              <a:rPr lang="zh-CN" altLang="en-US" sz="3200" dirty="0">
                <a:solidFill>
                  <a:schemeClr val="tx2"/>
                </a:solidFill>
              </a:rPr>
              <a:t>有</a:t>
            </a:r>
            <a:r>
              <a:rPr lang="en-US" altLang="zh-CN" sz="3200" dirty="0">
                <a:solidFill>
                  <a:schemeClr val="tx2"/>
                </a:solidFill>
              </a:rPr>
              <a:t>n</a:t>
            </a:r>
            <a:r>
              <a:rPr lang="zh-CN" altLang="en-US" sz="3200" dirty="0">
                <a:solidFill>
                  <a:schemeClr val="tx2"/>
                </a:solidFill>
              </a:rPr>
              <a:t>个顶点，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条边，则</a:t>
            </a:r>
            <a:r>
              <a:rPr lang="en-US" altLang="zh-CN" sz="3200" dirty="0">
                <a:solidFill>
                  <a:schemeClr val="tx2"/>
                </a:solidFill>
              </a:rPr>
              <a:t>G</a:t>
            </a:r>
            <a:r>
              <a:rPr lang="zh-CN" altLang="en-US" sz="3200" dirty="0">
                <a:solidFill>
                  <a:schemeClr val="tx2"/>
                </a:solidFill>
              </a:rPr>
              <a:t>中所有顶点的入度之和等于所有顶点的出度之和，也等于</a:t>
            </a:r>
            <a:r>
              <a:rPr lang="en-US" altLang="zh-CN" sz="3200" dirty="0">
                <a:solidFill>
                  <a:schemeClr val="tx2"/>
                </a:solidFill>
              </a:rPr>
              <a:t>m</a:t>
            </a:r>
            <a:r>
              <a:rPr lang="zh-CN" altLang="en-US" sz="3200" dirty="0">
                <a:solidFill>
                  <a:schemeClr val="tx2"/>
                </a:solidFill>
              </a:rPr>
              <a:t>。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3200" dirty="0">
                <a:solidFill>
                  <a:schemeClr val="tx2"/>
                </a:solidFill>
              </a:rPr>
              <a:t>即：</a:t>
            </a:r>
            <a:endParaRPr lang="en-US" altLang="zh-CN" sz="320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/>
          </a:p>
        </p:txBody>
      </p:sp>
      <p:graphicFrame>
        <p:nvGraphicFramePr>
          <p:cNvPr id="33794" name="Object 3"/>
          <p:cNvGraphicFramePr>
            <a:graphicFrameLocks noChangeAspect="1"/>
          </p:cNvGraphicFramePr>
          <p:nvPr/>
        </p:nvGraphicFramePr>
        <p:xfrm>
          <a:off x="2514600" y="3708400"/>
          <a:ext cx="4068763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Equation" r:id="rId3" imgW="1663700" imgH="431800" progId="Equation.3">
                  <p:embed/>
                </p:oleObj>
              </mc:Choice>
              <mc:Fallback>
                <p:oleObj name="Equation" r:id="rId3" imgW="16637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08400"/>
                        <a:ext cx="4068763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1" descr="屏幕快照 2019-01-13 上午12.0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5400"/>
            <a:ext cx="91440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图片 2" descr="屏幕快照 2019-01-13 上午12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588"/>
            <a:ext cx="91440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二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几个特殊的图</a:t>
            </a:r>
          </a:p>
        </p:txBody>
      </p:sp>
      <p:pic>
        <p:nvPicPr>
          <p:cNvPr id="35842" name="图片 3" descr="屏幕快照 2019-01-13 上午12.1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5994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5" descr="屏幕快照 2019-01-13 上午12.0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37211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6" descr="屏幕快照 2019-01-13 上午12.09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9688"/>
            <a:ext cx="25908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288" y="1484313"/>
            <a:ext cx="82692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例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：对完全图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  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中每条边任给一个方向，得到一个有向图。证明</a:t>
            </a:r>
            <a:endParaRPr lang="en-US" altLang="zh-CN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563813" y="2695575"/>
          <a:ext cx="325437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公式" r:id="rId3" imgW="2032000" imgH="546100" progId="Equation.3">
                  <p:embed/>
                </p:oleObj>
              </mc:Choice>
              <mc:Fallback>
                <p:oleObj name="公式" r:id="rId3" imgW="2032000" imgH="546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2695575"/>
                        <a:ext cx="325437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130550" y="1636713"/>
          <a:ext cx="406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公式" r:id="rId5" imgW="254000" imgH="304800" progId="Equation.3">
                  <p:embed/>
                </p:oleObj>
              </mc:Choice>
              <mc:Fallback>
                <p:oleObj name="公式" r:id="rId5" imgW="2540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636713"/>
                        <a:ext cx="4064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lihao's lair\人民大学\日常事务\2012 Summer\夏令营讲座\素材\20110716191849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3586162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906588" y="6230938"/>
            <a:ext cx="29527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/>
            <a:r>
              <a:rPr lang="zh-CN" altLang="en-US">
                <a:cs typeface="Times New Roman" charset="0"/>
              </a:rPr>
              <a:t>不是图</a:t>
            </a:r>
            <a:endParaRPr lang="en-US" altLang="zh-CN">
              <a:cs typeface="Times New Roman" charset="0"/>
            </a:endParaRPr>
          </a:p>
        </p:txBody>
      </p: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5292725" y="2205038"/>
            <a:ext cx="3167063" cy="4357687"/>
            <a:chOff x="5292080" y="1088163"/>
            <a:chExt cx="3168008" cy="4357061"/>
          </a:xfrm>
        </p:grpSpPr>
        <p:pic>
          <p:nvPicPr>
            <p:cNvPr id="163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088163"/>
              <a:ext cx="3096344" cy="3280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0" name="标题 1"/>
            <p:cNvSpPr>
              <a:spLocks noChangeArrowheads="1"/>
            </p:cNvSpPr>
            <p:nvPr/>
          </p:nvSpPr>
          <p:spPr bwMode="auto">
            <a:xfrm>
              <a:off x="6587880" y="5085184"/>
              <a:ext cx="1872208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lang="zh-CN" altLang="en-US">
                  <a:cs typeface="Times New Roman" charset="0"/>
                </a:rPr>
                <a:t>图</a:t>
              </a:r>
              <a:endParaRPr lang="en-US" altLang="zh-CN">
                <a:cs typeface="Times New Roman" charset="0"/>
              </a:endParaRPr>
            </a:p>
          </p:txBody>
        </p:sp>
      </p:grpSp>
      <p:sp>
        <p:nvSpPr>
          <p:cNvPr id="8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一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图的基本概念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1" descr="屏幕快照 2019-01-13 上午12.14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914400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31"/>
          <p:cNvGrpSpPr>
            <a:grpSpLocks/>
          </p:cNvGrpSpPr>
          <p:nvPr/>
        </p:nvGrpSpPr>
        <p:grpSpPr bwMode="auto">
          <a:xfrm>
            <a:off x="323850" y="1628775"/>
            <a:ext cx="2879725" cy="1754188"/>
            <a:chOff x="113" y="2069"/>
            <a:chExt cx="1814" cy="1105"/>
          </a:xfrm>
        </p:grpSpPr>
        <p:sp>
          <p:nvSpPr>
            <p:cNvPr id="38937" name="Line 7"/>
            <p:cNvSpPr>
              <a:spLocks noChangeShapeType="1"/>
            </p:cNvSpPr>
            <p:nvPr/>
          </p:nvSpPr>
          <p:spPr bwMode="auto">
            <a:xfrm>
              <a:off x="385" y="2295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8" name="Line 8"/>
            <p:cNvSpPr>
              <a:spLocks noChangeShapeType="1"/>
            </p:cNvSpPr>
            <p:nvPr/>
          </p:nvSpPr>
          <p:spPr bwMode="auto">
            <a:xfrm>
              <a:off x="385" y="2704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9" name="Line 9"/>
            <p:cNvSpPr>
              <a:spLocks noChangeShapeType="1"/>
            </p:cNvSpPr>
            <p:nvPr/>
          </p:nvSpPr>
          <p:spPr bwMode="auto">
            <a:xfrm>
              <a:off x="385" y="3067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0" name="Line 10"/>
            <p:cNvSpPr>
              <a:spLocks noChangeShapeType="1"/>
            </p:cNvSpPr>
            <p:nvPr/>
          </p:nvSpPr>
          <p:spPr bwMode="auto">
            <a:xfrm>
              <a:off x="385" y="2295"/>
              <a:ext cx="1044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1" name="Line 11"/>
            <p:cNvSpPr>
              <a:spLocks noChangeShapeType="1"/>
            </p:cNvSpPr>
            <p:nvPr/>
          </p:nvSpPr>
          <p:spPr bwMode="auto">
            <a:xfrm>
              <a:off x="385" y="2295"/>
              <a:ext cx="1044" cy="409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2" name="Line 14"/>
            <p:cNvSpPr>
              <a:spLocks noChangeShapeType="1"/>
            </p:cNvSpPr>
            <p:nvPr/>
          </p:nvSpPr>
          <p:spPr bwMode="auto">
            <a:xfrm flipH="1">
              <a:off x="385" y="2295"/>
              <a:ext cx="1044" cy="409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3" name="Line 15"/>
            <p:cNvSpPr>
              <a:spLocks noChangeShapeType="1"/>
            </p:cNvSpPr>
            <p:nvPr/>
          </p:nvSpPr>
          <p:spPr bwMode="auto">
            <a:xfrm flipH="1">
              <a:off x="385" y="2704"/>
              <a:ext cx="1044" cy="363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44" name="Text Box 25"/>
            <p:cNvSpPr txBox="1">
              <a:spLocks noChangeArrowheads="1"/>
            </p:cNvSpPr>
            <p:nvPr/>
          </p:nvSpPr>
          <p:spPr bwMode="auto">
            <a:xfrm>
              <a:off x="113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45" name="Text Box 26"/>
            <p:cNvSpPr txBox="1">
              <a:spLocks noChangeArrowheads="1"/>
            </p:cNvSpPr>
            <p:nvPr/>
          </p:nvSpPr>
          <p:spPr bwMode="auto">
            <a:xfrm>
              <a:off x="113" y="247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38946" name="Text Box 27"/>
            <p:cNvSpPr txBox="1">
              <a:spLocks noChangeArrowheads="1"/>
            </p:cNvSpPr>
            <p:nvPr/>
          </p:nvSpPr>
          <p:spPr bwMode="auto">
            <a:xfrm>
              <a:off x="113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5</a:t>
              </a:r>
            </a:p>
          </p:txBody>
        </p:sp>
        <p:sp>
          <p:nvSpPr>
            <p:cNvPr id="38947" name="Text Box 28"/>
            <p:cNvSpPr txBox="1">
              <a:spLocks noChangeArrowheads="1"/>
            </p:cNvSpPr>
            <p:nvPr/>
          </p:nvSpPr>
          <p:spPr bwMode="auto">
            <a:xfrm>
              <a:off x="1428" y="209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48" name="Text Box 29"/>
            <p:cNvSpPr txBox="1">
              <a:spLocks noChangeArrowheads="1"/>
            </p:cNvSpPr>
            <p:nvPr/>
          </p:nvSpPr>
          <p:spPr bwMode="auto">
            <a:xfrm>
              <a:off x="1428" y="2478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38949" name="Text Box 30"/>
            <p:cNvSpPr txBox="1">
              <a:spLocks noChangeArrowheads="1"/>
            </p:cNvSpPr>
            <p:nvPr/>
          </p:nvSpPr>
          <p:spPr bwMode="auto">
            <a:xfrm>
              <a:off x="1428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6</a:t>
              </a:r>
            </a:p>
          </p:txBody>
        </p:sp>
      </p:grpSp>
      <p:grpSp>
        <p:nvGrpSpPr>
          <p:cNvPr id="38914" name="Group 36"/>
          <p:cNvGrpSpPr>
            <a:grpSpLocks/>
          </p:cNvGrpSpPr>
          <p:nvPr/>
        </p:nvGrpSpPr>
        <p:grpSpPr bwMode="auto">
          <a:xfrm>
            <a:off x="3059113" y="1628775"/>
            <a:ext cx="2879725" cy="1754188"/>
            <a:chOff x="1746" y="2069"/>
            <a:chExt cx="1814" cy="1105"/>
          </a:xfrm>
        </p:grpSpPr>
        <p:sp>
          <p:nvSpPr>
            <p:cNvPr id="38929" name="Line 16"/>
            <p:cNvSpPr>
              <a:spLocks noChangeShapeType="1"/>
            </p:cNvSpPr>
            <p:nvPr/>
          </p:nvSpPr>
          <p:spPr bwMode="auto">
            <a:xfrm>
              <a:off x="2018" y="2295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0" name="Line 17"/>
            <p:cNvSpPr>
              <a:spLocks noChangeShapeType="1"/>
            </p:cNvSpPr>
            <p:nvPr/>
          </p:nvSpPr>
          <p:spPr bwMode="auto">
            <a:xfrm>
              <a:off x="2018" y="3067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1" name="Line 18"/>
            <p:cNvSpPr>
              <a:spLocks noChangeShapeType="1"/>
            </p:cNvSpPr>
            <p:nvPr/>
          </p:nvSpPr>
          <p:spPr bwMode="auto">
            <a:xfrm flipH="1">
              <a:off x="2019" y="2295"/>
              <a:ext cx="0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2" name="Line 19"/>
            <p:cNvSpPr>
              <a:spLocks noChangeShapeType="1"/>
            </p:cNvSpPr>
            <p:nvPr/>
          </p:nvSpPr>
          <p:spPr bwMode="auto">
            <a:xfrm flipH="1">
              <a:off x="3062" y="2295"/>
              <a:ext cx="0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3" name="Text Box 32"/>
            <p:cNvSpPr txBox="1">
              <a:spLocks noChangeArrowheads="1"/>
            </p:cNvSpPr>
            <p:nvPr/>
          </p:nvSpPr>
          <p:spPr bwMode="auto">
            <a:xfrm>
              <a:off x="1746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34" name="Text Box 33"/>
            <p:cNvSpPr txBox="1">
              <a:spLocks noChangeArrowheads="1"/>
            </p:cNvSpPr>
            <p:nvPr/>
          </p:nvSpPr>
          <p:spPr bwMode="auto">
            <a:xfrm>
              <a:off x="1746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35" name="Text Box 34"/>
            <p:cNvSpPr txBox="1">
              <a:spLocks noChangeArrowheads="1"/>
            </p:cNvSpPr>
            <p:nvPr/>
          </p:nvSpPr>
          <p:spPr bwMode="auto">
            <a:xfrm>
              <a:off x="3061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38936" name="Text Box 35"/>
            <p:cNvSpPr txBox="1">
              <a:spLocks noChangeArrowheads="1"/>
            </p:cNvSpPr>
            <p:nvPr/>
          </p:nvSpPr>
          <p:spPr bwMode="auto">
            <a:xfrm>
              <a:off x="3061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</p:grpSp>
      <p:grpSp>
        <p:nvGrpSpPr>
          <p:cNvPr id="38915" name="Group 41"/>
          <p:cNvGrpSpPr>
            <a:grpSpLocks/>
          </p:cNvGrpSpPr>
          <p:nvPr/>
        </p:nvGrpSpPr>
        <p:grpSpPr bwMode="auto">
          <a:xfrm>
            <a:off x="5724525" y="1628775"/>
            <a:ext cx="2879725" cy="1800225"/>
            <a:chOff x="3515" y="2069"/>
            <a:chExt cx="1814" cy="1134"/>
          </a:xfrm>
        </p:grpSpPr>
        <p:sp>
          <p:nvSpPr>
            <p:cNvPr id="38921" name="Line 20"/>
            <p:cNvSpPr>
              <a:spLocks noChangeShapeType="1"/>
            </p:cNvSpPr>
            <p:nvPr/>
          </p:nvSpPr>
          <p:spPr bwMode="auto">
            <a:xfrm>
              <a:off x="3786" y="2296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2" name="Line 21"/>
            <p:cNvSpPr>
              <a:spLocks noChangeShapeType="1"/>
            </p:cNvSpPr>
            <p:nvPr/>
          </p:nvSpPr>
          <p:spPr bwMode="auto">
            <a:xfrm>
              <a:off x="3786" y="3068"/>
              <a:ext cx="1044" cy="0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3" name="Line 22"/>
            <p:cNvSpPr>
              <a:spLocks noChangeShapeType="1"/>
            </p:cNvSpPr>
            <p:nvPr/>
          </p:nvSpPr>
          <p:spPr bwMode="auto">
            <a:xfrm>
              <a:off x="3786" y="2296"/>
              <a:ext cx="1044" cy="7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4" name="Line 23"/>
            <p:cNvSpPr>
              <a:spLocks noChangeShapeType="1"/>
            </p:cNvSpPr>
            <p:nvPr/>
          </p:nvSpPr>
          <p:spPr bwMode="auto">
            <a:xfrm flipH="1">
              <a:off x="3786" y="2296"/>
              <a:ext cx="1044" cy="771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25" name="Text Box 37"/>
            <p:cNvSpPr txBox="1">
              <a:spLocks noChangeArrowheads="1"/>
            </p:cNvSpPr>
            <p:nvPr/>
          </p:nvSpPr>
          <p:spPr bwMode="auto">
            <a:xfrm>
              <a:off x="3515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38926" name="Text Box 38"/>
            <p:cNvSpPr txBox="1">
              <a:spLocks noChangeArrowheads="1"/>
            </p:cNvSpPr>
            <p:nvPr/>
          </p:nvSpPr>
          <p:spPr bwMode="auto">
            <a:xfrm>
              <a:off x="3515" y="2840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38927" name="Text Box 39"/>
            <p:cNvSpPr txBox="1">
              <a:spLocks noChangeArrowheads="1"/>
            </p:cNvSpPr>
            <p:nvPr/>
          </p:nvSpPr>
          <p:spPr bwMode="auto">
            <a:xfrm>
              <a:off x="4830" y="20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38928" name="Text Box 40"/>
            <p:cNvSpPr txBox="1">
              <a:spLocks noChangeArrowheads="1"/>
            </p:cNvSpPr>
            <p:nvPr/>
          </p:nvSpPr>
          <p:spPr bwMode="auto">
            <a:xfrm>
              <a:off x="4830" y="2869"/>
              <a:ext cx="49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r>
                <a:rPr lang="en-US" altLang="zh-CN"/>
                <a:t>v</a:t>
              </a:r>
              <a:r>
                <a:rPr lang="en-US" altLang="zh-CN" baseline="-25000"/>
                <a:t>3</a:t>
              </a:r>
            </a:p>
          </p:txBody>
        </p:sp>
      </p:grpSp>
      <p:sp>
        <p:nvSpPr>
          <p:cNvPr id="38916" name="Text Box 42"/>
          <p:cNvSpPr txBox="1">
            <a:spLocks noChangeArrowheads="1"/>
          </p:cNvSpPr>
          <p:nvPr/>
        </p:nvSpPr>
        <p:spPr bwMode="auto">
          <a:xfrm>
            <a:off x="1260475" y="3259138"/>
            <a:ext cx="14398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(a)</a:t>
            </a:r>
          </a:p>
        </p:txBody>
      </p:sp>
      <p:sp>
        <p:nvSpPr>
          <p:cNvPr id="38917" name="Text Box 44"/>
          <p:cNvSpPr txBox="1">
            <a:spLocks noChangeArrowheads="1"/>
          </p:cNvSpPr>
          <p:nvPr/>
        </p:nvSpPr>
        <p:spPr bwMode="auto">
          <a:xfrm>
            <a:off x="3995738" y="3284538"/>
            <a:ext cx="14398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(b)</a:t>
            </a:r>
          </a:p>
        </p:txBody>
      </p:sp>
      <p:sp>
        <p:nvSpPr>
          <p:cNvPr id="38918" name="Text Box 45"/>
          <p:cNvSpPr txBox="1">
            <a:spLocks noChangeArrowheads="1"/>
          </p:cNvSpPr>
          <p:nvPr/>
        </p:nvSpPr>
        <p:spPr bwMode="auto">
          <a:xfrm>
            <a:off x="6804025" y="3284538"/>
            <a:ext cx="14398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(c)</a:t>
            </a:r>
          </a:p>
        </p:txBody>
      </p:sp>
      <p:sp>
        <p:nvSpPr>
          <p:cNvPr id="38919" name="Rectangle 46"/>
          <p:cNvSpPr>
            <a:spLocks noChangeArrowheads="1"/>
          </p:cNvSpPr>
          <p:nvPr/>
        </p:nvSpPr>
        <p:spPr bwMode="auto">
          <a:xfrm>
            <a:off x="395288" y="3932238"/>
            <a:ext cx="820896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20" name="Text Box 47"/>
          <p:cNvSpPr txBox="1">
            <a:spLocks noChangeArrowheads="1"/>
          </p:cNvSpPr>
          <p:nvPr/>
        </p:nvSpPr>
        <p:spPr bwMode="auto">
          <a:xfrm>
            <a:off x="323850" y="3789363"/>
            <a:ext cx="7848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(a)</a:t>
            </a:r>
            <a:r>
              <a:rPr lang="zh-CN" altLang="en-US"/>
              <a:t>明显为二部图，</a:t>
            </a:r>
            <a:r>
              <a:rPr lang="en-US" altLang="zh-CN"/>
              <a:t>(b)</a:t>
            </a:r>
            <a:r>
              <a:rPr lang="zh-CN" altLang="en-US"/>
              <a:t>也是二部图，但不明显，改画为</a:t>
            </a:r>
            <a:r>
              <a:rPr lang="en-US" altLang="zh-CN"/>
              <a:t>(c)</a:t>
            </a:r>
            <a:r>
              <a:rPr lang="zh-CN" altLang="en-US"/>
              <a:t>时可以清楚看出。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1" descr="屏幕快照 2019-01-13 上午12.1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413"/>
            <a:ext cx="9144000" cy="635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" descr="屏幕快照 2019-01-13 上午12.1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828675"/>
            <a:ext cx="61595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图片 2" descr="屏幕快照 2019-01-13 上午12.15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54991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图片 3" descr="屏幕快照 2019-01-13 上午12.15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55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32138" y="2492375"/>
          <a:ext cx="26225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公式" r:id="rId6" imgW="1638300" imgH="292100" progId="Equation.3">
                  <p:embed/>
                </p:oleObj>
              </mc:Choice>
              <mc:Fallback>
                <p:oleObj name="公式" r:id="rId6" imgW="16383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92375"/>
                        <a:ext cx="26225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三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路、圈、连通</a:t>
            </a:r>
          </a:p>
        </p:txBody>
      </p:sp>
      <p:pic>
        <p:nvPicPr>
          <p:cNvPr id="41986" name="图片 2" descr="屏幕快照 2019-01-13 上午12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图片 3" descr="屏幕快照 2019-01-13 上午12.21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773238"/>
            <a:ext cx="18716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图片 4" descr="屏幕快照 2019-01-13 上午12.2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349500"/>
            <a:ext cx="5651501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5" descr="屏幕快照 2019-01-13 上午12.22.2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997200"/>
            <a:ext cx="52197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0" name="Group 6"/>
          <p:cNvGrpSpPr>
            <a:grpSpLocks/>
          </p:cNvGrpSpPr>
          <p:nvPr/>
        </p:nvGrpSpPr>
        <p:grpSpPr bwMode="auto">
          <a:xfrm>
            <a:off x="6084888" y="2852738"/>
            <a:ext cx="2774950" cy="3529012"/>
            <a:chOff x="3276" y="1207"/>
            <a:chExt cx="1748" cy="2223"/>
          </a:xfrm>
        </p:grpSpPr>
        <p:sp>
          <p:nvSpPr>
            <p:cNvPr id="42000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1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2002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3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42004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 dirty="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 dirty="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2005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42006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07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42009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42010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1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3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14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2015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2016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2017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2018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2019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41991" name="文本框 30"/>
          <p:cNvSpPr txBox="1">
            <a:spLocks noChangeArrowheads="1"/>
          </p:cNvSpPr>
          <p:nvPr/>
        </p:nvSpPr>
        <p:spPr bwMode="auto">
          <a:xfrm>
            <a:off x="323850" y="3933825"/>
            <a:ext cx="9191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walk:</a:t>
            </a:r>
            <a:endParaRPr lang="zh-CN" altLang="en-US"/>
          </a:p>
        </p:txBody>
      </p:sp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1695450" y="4005263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2" name="公式" r:id="rId7" imgW="1930400" imgH="292100" progId="Equation.3">
                  <p:embed/>
                </p:oleObj>
              </mc:Choice>
              <mc:Fallback>
                <p:oleObj name="公式" r:id="rId7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005263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文本框 32"/>
          <p:cNvSpPr txBox="1">
            <a:spLocks noChangeArrowheads="1"/>
          </p:cNvSpPr>
          <p:nvPr/>
        </p:nvSpPr>
        <p:spPr bwMode="auto">
          <a:xfrm>
            <a:off x="323850" y="4508500"/>
            <a:ext cx="85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trail:</a:t>
            </a:r>
            <a:endParaRPr lang="zh-CN" altLang="en-US"/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/>
        </p:nvGraphicFramePr>
        <p:xfrm>
          <a:off x="1695450" y="4581525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3" name="公式" r:id="rId9" imgW="1930400" imgH="292100" progId="Equation.3">
                  <p:embed/>
                </p:oleObj>
              </mc:Choice>
              <mc:Fallback>
                <p:oleObj name="公式" r:id="rId9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581525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文本框 34"/>
          <p:cNvSpPr txBox="1">
            <a:spLocks noChangeArrowheads="1"/>
          </p:cNvSpPr>
          <p:nvPr/>
        </p:nvSpPr>
        <p:spPr bwMode="auto">
          <a:xfrm>
            <a:off x="323850" y="5191125"/>
            <a:ext cx="88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/>
              <a:t>path:</a:t>
            </a:r>
            <a:endParaRPr lang="zh-CN" altLang="en-US"/>
          </a:p>
        </p:txBody>
      </p:sp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1692275" y="5229225"/>
          <a:ext cx="168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公式" r:id="rId11" imgW="1054100" imgH="292100" progId="Equation.3">
                  <p:embed/>
                </p:oleObj>
              </mc:Choice>
              <mc:Fallback>
                <p:oleObj name="公式" r:id="rId11" imgW="10541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168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7" name="文本框 36"/>
          <p:cNvSpPr txBox="1">
            <a:spLocks noChangeArrowheads="1"/>
          </p:cNvSpPr>
          <p:nvPr/>
        </p:nvSpPr>
        <p:spPr bwMode="auto">
          <a:xfrm>
            <a:off x="498475" y="6154738"/>
            <a:ext cx="3557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有</a:t>
            </a:r>
            <a:r>
              <a:rPr lang="en-US" altLang="zh-CN"/>
              <a:t>n</a:t>
            </a:r>
            <a:r>
              <a:rPr lang="zh-CN" altLang="en-US"/>
              <a:t>个顶点的一条路记做</a:t>
            </a: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3851275" y="6237288"/>
          <a:ext cx="3460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公式" r:id="rId13" imgW="215900" imgH="304800" progId="Equation.3">
                  <p:embed/>
                </p:oleObj>
              </mc:Choice>
              <mc:Fallback>
                <p:oleObj name="公式" r:id="rId13" imgW="2159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6237288"/>
                        <a:ext cx="3460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7"/>
          <p:cNvGraphicFramePr>
            <a:graphicFrameLocks noChangeAspect="1"/>
          </p:cNvGraphicFramePr>
          <p:nvPr/>
        </p:nvGraphicFramePr>
        <p:xfrm>
          <a:off x="3644900" y="5310188"/>
          <a:ext cx="3254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6" name="公式" r:id="rId15" imgW="203200" imgH="292100" progId="Equation.3">
                  <p:embed/>
                </p:oleObj>
              </mc:Choice>
              <mc:Fallback>
                <p:oleObj name="公式" r:id="rId15" imgW="2032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5310188"/>
                        <a:ext cx="3254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/>
      <p:bldP spid="41993" grpId="0"/>
      <p:bldP spid="41995" grpId="0"/>
      <p:bldP spid="419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图片 1" descr="屏幕快照 2019-01-13 上午12.3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91440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图片 2" descr="屏幕快照 2019-01-13 上午12.31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70199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文本框 3"/>
          <p:cNvSpPr txBox="1">
            <a:spLocks noChangeArrowheads="1"/>
          </p:cNvSpPr>
          <p:nvPr/>
        </p:nvSpPr>
        <p:spPr bwMode="auto">
          <a:xfrm>
            <a:off x="34925" y="1700213"/>
            <a:ext cx="663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 dirty="0">
                <a:solidFill>
                  <a:srgbClr val="993E19"/>
                </a:solidFill>
              </a:rPr>
              <a:t>(5)</a:t>
            </a:r>
            <a:endParaRPr lang="zh-CN" altLang="en-US" sz="3200" dirty="0">
              <a:solidFill>
                <a:srgbClr val="993E19"/>
              </a:solidFill>
            </a:endParaRPr>
          </a:p>
        </p:txBody>
      </p:sp>
      <p:sp>
        <p:nvSpPr>
          <p:cNvPr id="43012" name="文本框 4"/>
          <p:cNvSpPr txBox="1">
            <a:spLocks noChangeArrowheads="1"/>
          </p:cNvSpPr>
          <p:nvPr/>
        </p:nvSpPr>
        <p:spPr bwMode="auto">
          <a:xfrm>
            <a:off x="34925" y="2473325"/>
            <a:ext cx="663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 dirty="0">
                <a:solidFill>
                  <a:srgbClr val="993E19"/>
                </a:solidFill>
              </a:rPr>
              <a:t>(6)</a:t>
            </a:r>
            <a:endParaRPr lang="zh-CN" altLang="en-US" sz="3200" dirty="0">
              <a:solidFill>
                <a:srgbClr val="993E19"/>
              </a:solidFill>
            </a:endParaRPr>
          </a:p>
        </p:txBody>
      </p:sp>
      <p:sp>
        <p:nvSpPr>
          <p:cNvPr id="43013" name="文本框 5"/>
          <p:cNvSpPr txBox="1">
            <a:spLocks noChangeArrowheads="1"/>
          </p:cNvSpPr>
          <p:nvPr/>
        </p:nvSpPr>
        <p:spPr bwMode="auto">
          <a:xfrm>
            <a:off x="849313" y="2546350"/>
            <a:ext cx="514826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993E19"/>
                </a:solidFill>
              </a:rPr>
              <a:t>圈</a:t>
            </a:r>
            <a:r>
              <a:rPr lang="en-US" altLang="zh-CN" sz="2800">
                <a:solidFill>
                  <a:srgbClr val="993E19"/>
                </a:solidFill>
              </a:rPr>
              <a:t>(cycle)</a:t>
            </a:r>
            <a:r>
              <a:rPr lang="zh-CN" altLang="en-US" sz="2800">
                <a:solidFill>
                  <a:srgbClr val="993E19"/>
                </a:solidFill>
              </a:rPr>
              <a:t>：</a:t>
            </a:r>
            <a:r>
              <a:rPr lang="zh-CN" altLang="en-US" sz="2800">
                <a:solidFill>
                  <a:schemeClr val="tx2"/>
                </a:solidFill>
              </a:rPr>
              <a:t>起点和重点相同</a:t>
            </a:r>
            <a:r>
              <a:rPr lang="zh-CN" altLang="en-US" sz="2800">
                <a:solidFill>
                  <a:srgbClr val="000066"/>
                </a:solidFill>
              </a:rPr>
              <a:t>的路</a:t>
            </a:r>
          </a:p>
        </p:txBody>
      </p:sp>
      <p:sp>
        <p:nvSpPr>
          <p:cNvPr id="43014" name="文本框 6"/>
          <p:cNvSpPr txBox="1">
            <a:spLocks noChangeArrowheads="1"/>
          </p:cNvSpPr>
          <p:nvPr/>
        </p:nvSpPr>
        <p:spPr bwMode="auto">
          <a:xfrm>
            <a:off x="2339975" y="3284538"/>
            <a:ext cx="344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有</a:t>
            </a:r>
            <a:r>
              <a:rPr lang="en-US" altLang="zh-CN"/>
              <a:t>n</a:t>
            </a:r>
            <a:r>
              <a:rPr lang="zh-CN" altLang="en-US"/>
              <a:t>个顶点的一个圈记做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72138" y="3367088"/>
          <a:ext cx="3873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公式" r:id="rId5" imgW="241300" imgH="304800" progId="Equation.3">
                  <p:embed/>
                </p:oleObj>
              </mc:Choice>
              <mc:Fallback>
                <p:oleObj name="公式" r:id="rId5" imgW="2413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3367088"/>
                        <a:ext cx="3873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16" name="Group 6"/>
          <p:cNvGrpSpPr>
            <a:grpSpLocks/>
          </p:cNvGrpSpPr>
          <p:nvPr/>
        </p:nvGrpSpPr>
        <p:grpSpPr bwMode="auto">
          <a:xfrm>
            <a:off x="6084888" y="2852738"/>
            <a:ext cx="2774950" cy="3529012"/>
            <a:chOff x="3276" y="1207"/>
            <a:chExt cx="1748" cy="2223"/>
          </a:xfrm>
        </p:grpSpPr>
        <p:sp>
          <p:nvSpPr>
            <p:cNvPr id="43024" name="Line 7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5" name="Text Box 8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3026" name="Line 9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7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43028" name="Text Box 11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3029" name="Text Box 12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43030" name="Oval 13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31" name="Line 14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2" name="Text Box 15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43033" name="Text Box 16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43034" name="Oval 17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5" name="Line 18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6" name="Line 19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7" name="Text Box 20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38" name="Text Box 21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3039" name="Text Box 22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43040" name="Text Box 23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43041" name="Text Box 24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43042" name="Text Box 25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43043" name="Text Box 26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43017" name="文本框 29"/>
          <p:cNvSpPr txBox="1">
            <a:spLocks noChangeArrowheads="1"/>
          </p:cNvSpPr>
          <p:nvPr/>
        </p:nvSpPr>
        <p:spPr bwMode="auto">
          <a:xfrm>
            <a:off x="323850" y="4173538"/>
            <a:ext cx="1108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闭途径</a:t>
            </a: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692275" y="4246563"/>
          <a:ext cx="40084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7" name="公式" r:id="rId7" imgW="2501900" imgH="292100" progId="Equation.3">
                  <p:embed/>
                </p:oleObj>
              </mc:Choice>
              <mc:Fallback>
                <p:oleObj name="公式" r:id="rId7" imgW="25019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246563"/>
                        <a:ext cx="40084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文本框 31"/>
          <p:cNvSpPr txBox="1">
            <a:spLocks noChangeArrowheads="1"/>
          </p:cNvSpPr>
          <p:nvPr/>
        </p:nvSpPr>
        <p:spPr bwMode="auto">
          <a:xfrm>
            <a:off x="323850" y="4803775"/>
            <a:ext cx="812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回路</a:t>
            </a:r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1695450" y="4822825"/>
          <a:ext cx="30924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公式" r:id="rId9" imgW="1930400" imgH="292100" progId="Equation.3">
                  <p:embed/>
                </p:oleObj>
              </mc:Choice>
              <mc:Fallback>
                <p:oleObj name="公式" r:id="rId9" imgW="19304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822825"/>
                        <a:ext cx="30924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1" name="文本框 33"/>
          <p:cNvSpPr txBox="1">
            <a:spLocks noChangeArrowheads="1"/>
          </p:cNvSpPr>
          <p:nvPr/>
        </p:nvSpPr>
        <p:spPr bwMode="auto">
          <a:xfrm>
            <a:off x="323850" y="5432425"/>
            <a:ext cx="49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圈</a:t>
            </a:r>
          </a:p>
        </p:txBody>
      </p:sp>
      <p:graphicFrame>
        <p:nvGraphicFramePr>
          <p:cNvPr id="35" name="Object 7"/>
          <p:cNvGraphicFramePr>
            <a:graphicFrameLocks noChangeAspect="1"/>
          </p:cNvGraphicFramePr>
          <p:nvPr/>
        </p:nvGraphicFramePr>
        <p:xfrm>
          <a:off x="1709738" y="5470525"/>
          <a:ext cx="21367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公式" r:id="rId11" imgW="1333500" imgH="292100" progId="Equation.3">
                  <p:embed/>
                </p:oleObj>
              </mc:Choice>
              <mc:Fallback>
                <p:oleObj name="公式" r:id="rId11" imgW="13335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5470525"/>
                        <a:ext cx="21367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4081463" y="5551488"/>
          <a:ext cx="366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公式" r:id="rId13" imgW="228600" imgH="292100" progId="Equation.3">
                  <p:embed/>
                </p:oleObj>
              </mc:Choice>
              <mc:Fallback>
                <p:oleObj name="公式" r:id="rId13" imgW="2286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5551488"/>
                        <a:ext cx="3667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2" grpId="0"/>
      <p:bldP spid="43013" grpId="0"/>
      <p:bldP spid="43014" grpId="0"/>
      <p:bldP spid="43017" grpId="0"/>
      <p:bldP spid="43019" grpId="0"/>
      <p:bldP spid="430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3" descr="屏幕快照 2019-01-13 上午12.42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图片 4" descr="屏幕快照 2019-01-13 上午12.4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6813"/>
            <a:ext cx="9144000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5" descr="屏幕快照 2019-01-13 上午12.42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21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图片 1" descr="屏幕快照 2019-01-13 上午12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73200"/>
            <a:ext cx="4103688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图片 2" descr="屏幕快照 2019-01-13 上午12.4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700213"/>
            <a:ext cx="42243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1" descr="屏幕快照 2019-01-12 下午10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4259263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图片 2" descr="屏幕快照 2019-01-12 下午10.1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2525"/>
            <a:ext cx="384492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图片 3" descr="屏幕快照 2019-01-12 下午10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60575"/>
            <a:ext cx="2032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图片 4" descr="屏幕快照 2019-01-12 下午10.16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908050"/>
            <a:ext cx="32416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图片 5" descr="屏幕快照 2019-01-12 下午10.16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084763"/>
            <a:ext cx="17653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6" descr="屏幕快照 2019-01-12 下午10.16.5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5013325"/>
            <a:ext cx="33305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1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7950" y="269875"/>
            <a:ext cx="7345363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39750" y="549275"/>
            <a:ext cx="83534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定义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rgbClr val="0000FF"/>
                </a:solidFill>
                <a:ea typeface="宋体" charset="0"/>
                <a:cs typeface="宋体" charset="0"/>
              </a:rPr>
              <a:t>欧拉回路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</a:t>
            </a:r>
          </a:p>
          <a:p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       Ｇ＝（Ｖ，Ｅ），称包含Ｅ中所有边的回路（闭迹）为</a:t>
            </a:r>
            <a:r>
              <a:rPr lang="zh-CN" altLang="en-US" sz="2800">
                <a:solidFill>
                  <a:srgbClr val="FF0000"/>
                </a:solidFill>
                <a:ea typeface="宋体" charset="0"/>
                <a:cs typeface="宋体" charset="0"/>
              </a:rPr>
              <a:t>欧拉回路。</a:t>
            </a:r>
            <a:endParaRPr lang="zh-CN" altLang="en-US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5650" y="2997200"/>
            <a:ext cx="74676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320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定理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（</a:t>
            </a:r>
            <a:r>
              <a:rPr lang="zh-CN" altLang="en-US" sz="3200">
                <a:solidFill>
                  <a:schemeClr val="accent2"/>
                </a:solidFill>
                <a:latin typeface="宋体" charset="0"/>
                <a:ea typeface="宋体" charset="0"/>
                <a:cs typeface="宋体" charset="0"/>
              </a:rPr>
              <a:t>欧拉定理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）：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无向图存在欧拉回路的充要条件是：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(1)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图是连通的；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 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(2)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图中奇次顶点个数是０个。</a:t>
            </a:r>
            <a:endParaRPr lang="zh-CN" altLang="en-US" sz="32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3" descr="屏幕快照 2019-01-12 下午10.0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图片 4" descr="屏幕快照 2019-01-12 下午10.0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6300"/>
            <a:ext cx="9144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258888" y="2571750"/>
          <a:ext cx="6481762" cy="409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Picture" r:id="rId4" imgW="3429000" imgH="2468880" progId="Word.Picture.8">
                  <p:embed/>
                </p:oleObj>
              </mc:Choice>
              <mc:Fallback>
                <p:oleObj name="Picture" r:id="rId4" imgW="3429000" imgH="2468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71750"/>
                        <a:ext cx="6481762" cy="409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915988"/>
            <a:ext cx="74676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zh-CN" altLang="en-US" sz="3200" dirty="0">
                <a:solidFill>
                  <a:schemeClr val="tx1"/>
                </a:solidFill>
                <a:ea typeface="宋体" charset="0"/>
                <a:cs typeface="宋体" charset="0"/>
              </a:rPr>
              <a:t>例：下图是否有欧拉回路</a:t>
            </a:r>
            <a:r>
              <a:rPr lang="zh-CN" altLang="en-US" sz="32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？</a:t>
            </a:r>
            <a:endParaRPr lang="zh-CN" altLang="en-US" sz="3200" dirty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图片 1" descr="屏幕快照 2019-01-13 上午12.51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图片 3" descr="屏幕快照 2019-01-13 上午12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854868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图片 5" descr="屏幕快照 2019-01-13 上午12.51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3963"/>
            <a:ext cx="91440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620713"/>
            <a:ext cx="8229600" cy="5688012"/>
          </a:xfrm>
        </p:spPr>
        <p:txBody>
          <a:bodyPr/>
          <a:lstStyle/>
          <a:p>
            <a:pPr algn="just">
              <a:buSzPct val="80000"/>
              <a:buFont typeface="Wingdings" pitchFamily="2" charset="2"/>
              <a:buChar char="l"/>
              <a:defRPr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问题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中国邮路问题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一个邮递员从邮局出发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然后再返回邮局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如果他必须走过他所管辖的每条街道至少一次，问如何选择邮递路线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可使他所走的路程最短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?</a:t>
            </a:r>
          </a:p>
          <a:p>
            <a:pPr algn="just">
              <a:buClr>
                <a:srgbClr val="FF0000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这个问题是由我国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管梅谷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1962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年首先提出的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因此称为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中国邮路问题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  <a:endParaRPr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4450"/>
            <a:ext cx="8229600" cy="6408738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若图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存在一个</a:t>
            </a:r>
            <a:r>
              <a:rPr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过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中每条边一次且仅一次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则称该闭迹为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在图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若一个顶点关联偶数条边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则该点称为偶度点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;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若一个顶点关联奇数条边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则该点称为奇度点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中全部顶点都为偶度点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存在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若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中有奇度点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则奇度点的个数必为偶数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于是可组成奇度点对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在其间增加重边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使重边的权等于原来边的权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可使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中全部顶点变为偶度点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闭迹也就存在了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229600" cy="2592388"/>
          </a:xfrm>
        </p:spPr>
        <p:txBody>
          <a:bodyPr/>
          <a:lstStyle/>
          <a:p>
            <a:pPr>
              <a:buClr>
                <a:srgbClr val="FF00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给定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1.3,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图中每条边旁的数字为该边的权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这里表示里程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顶点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为邮局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图中有四个奇度点</a:t>
            </a: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</a:t>
            </a:r>
            <a:r>
              <a:rPr lang="en-US" altLang="zh-CN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a,x,c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d,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现采用两个方案增加重边：</a:t>
            </a:r>
          </a:p>
        </p:txBody>
      </p:sp>
      <p:sp>
        <p:nvSpPr>
          <p:cNvPr id="53250" name="Line 28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1" name="Line 29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2" name="Line 30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3" name="Line 31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4" name="Line 32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5" name="Line 34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35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3259" name="Text Box 38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3260" name="Text Box 39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3261" name="Text Box 40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266" name="Text Box 45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3267" name="Text Box 46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3269" name="Text Box 48"/>
          <p:cNvSpPr txBox="1">
            <a:spLocks noChangeArrowheads="1"/>
          </p:cNvSpPr>
          <p:nvPr/>
        </p:nvSpPr>
        <p:spPr bwMode="auto">
          <a:xfrm>
            <a:off x="3851275" y="5876925"/>
            <a:ext cx="995363" cy="528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1.3</a:t>
            </a:r>
          </a:p>
        </p:txBody>
      </p:sp>
      <p:sp>
        <p:nvSpPr>
          <p:cNvPr id="53270" name="Text Box 59"/>
          <p:cNvSpPr txBox="1">
            <a:spLocks noChangeArrowheads="1"/>
          </p:cNvSpPr>
          <p:nvPr/>
        </p:nvSpPr>
        <p:spPr bwMode="auto">
          <a:xfrm>
            <a:off x="4211638" y="37258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32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Line 3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4" name="Line 4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5" name="Line 5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6" name="Line 6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7" name="Line 7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8" name="Line 8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9" name="Line 9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0" name="Text Box 10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281" name="Text Box 11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4282" name="Text Box 12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4283" name="Text Box 13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284" name="Text Box 14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4285" name="Text Box 15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4286" name="Text Box 16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87" name="Text Box 17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88" name="Text Box 18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4289" name="Text Box 19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4290" name="Text Box 20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4291" name="Text Box 21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4292" name="Text Box 22"/>
          <p:cNvSpPr txBox="1">
            <a:spLocks noChangeArrowheads="1"/>
          </p:cNvSpPr>
          <p:nvPr/>
        </p:nvSpPr>
        <p:spPr bwMode="auto">
          <a:xfrm>
            <a:off x="7451725" y="4005263"/>
            <a:ext cx="995363" cy="5286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1.4</a:t>
            </a:r>
          </a:p>
        </p:txBody>
      </p:sp>
      <p:sp>
        <p:nvSpPr>
          <p:cNvPr id="108567" name="Freeform 23"/>
          <p:cNvSpPr>
            <a:spLocks/>
          </p:cNvSpPr>
          <p:nvPr/>
        </p:nvSpPr>
        <p:spPr bwMode="auto">
          <a:xfrm>
            <a:off x="2555875" y="2924175"/>
            <a:ext cx="3744913" cy="576263"/>
          </a:xfrm>
          <a:custGeom>
            <a:avLst/>
            <a:gdLst>
              <a:gd name="T0" fmla="*/ 0 w 2359"/>
              <a:gd name="T1" fmla="*/ 914818306 h 363"/>
              <a:gd name="T2" fmla="*/ 2147483647 w 2359"/>
              <a:gd name="T3" fmla="*/ 0 h 363"/>
              <a:gd name="T4" fmla="*/ 2147483647 w 2359"/>
              <a:gd name="T5" fmla="*/ 914818306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59" h="363">
                <a:moveTo>
                  <a:pt x="0" y="363"/>
                </a:moveTo>
                <a:cubicBezTo>
                  <a:pt x="370" y="181"/>
                  <a:pt x="741" y="0"/>
                  <a:pt x="1134" y="0"/>
                </a:cubicBezTo>
                <a:cubicBezTo>
                  <a:pt x="1527" y="0"/>
                  <a:pt x="2155" y="302"/>
                  <a:pt x="2359" y="36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8" name="Freeform 24"/>
          <p:cNvSpPr>
            <a:spLocks/>
          </p:cNvSpPr>
          <p:nvPr/>
        </p:nvSpPr>
        <p:spPr bwMode="auto">
          <a:xfrm>
            <a:off x="2555875" y="5229225"/>
            <a:ext cx="3744913" cy="504825"/>
          </a:xfrm>
          <a:custGeom>
            <a:avLst/>
            <a:gdLst>
              <a:gd name="T0" fmla="*/ 0 w 2359"/>
              <a:gd name="T1" fmla="*/ 0 h 318"/>
              <a:gd name="T2" fmla="*/ 2147483647 w 2359"/>
              <a:gd name="T3" fmla="*/ 801409688 h 318"/>
              <a:gd name="T4" fmla="*/ 2147483647 w 2359"/>
              <a:gd name="T5" fmla="*/ 0 h 3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59" h="318">
                <a:moveTo>
                  <a:pt x="0" y="0"/>
                </a:moveTo>
                <a:cubicBezTo>
                  <a:pt x="393" y="159"/>
                  <a:pt x="786" y="318"/>
                  <a:pt x="1179" y="318"/>
                </a:cubicBezTo>
                <a:cubicBezTo>
                  <a:pt x="1572" y="318"/>
                  <a:pt x="2162" y="53"/>
                  <a:pt x="2359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69" name="Text Box 25"/>
          <p:cNvSpPr txBox="1">
            <a:spLocks noChangeArrowheads="1"/>
          </p:cNvSpPr>
          <p:nvPr/>
        </p:nvSpPr>
        <p:spPr bwMode="auto">
          <a:xfrm>
            <a:off x="4140200" y="24209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8570" name="Text Box 26"/>
          <p:cNvSpPr txBox="1">
            <a:spLocks noChangeArrowheads="1"/>
          </p:cNvSpPr>
          <p:nvPr/>
        </p:nvSpPr>
        <p:spPr bwMode="auto">
          <a:xfrm>
            <a:off x="4284663" y="57340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8573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229600" cy="2305050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第一方案：在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之间各增加一条重边，如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1.4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所示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这时形成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    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x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总里程为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32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  <p:sp>
        <p:nvSpPr>
          <p:cNvPr id="54298" name="Text Box 30"/>
          <p:cNvSpPr txBox="1">
            <a:spLocks noChangeArrowheads="1"/>
          </p:cNvSpPr>
          <p:nvPr/>
        </p:nvSpPr>
        <p:spPr bwMode="auto">
          <a:xfrm>
            <a:off x="4211638" y="3716338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7" grpId="0" animBg="1"/>
      <p:bldP spid="108568" grpId="0" animBg="1"/>
      <p:bldP spid="108569" grpId="0"/>
      <p:bldP spid="1085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620713"/>
            <a:ext cx="8229600" cy="2447925"/>
          </a:xfrm>
        </p:spPr>
        <p:txBody>
          <a:bodyPr/>
          <a:lstStyle/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第二方案：在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之间各增加一条重边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如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图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所示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这时形成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Euler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闭迹：</a:t>
            </a: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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endParaRPr lang="en-US" altLang="zh-CN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>
              <a:buClr>
                <a:srgbClr val="FF00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总里程为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24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</a:t>
            </a:r>
          </a:p>
        </p:txBody>
      </p:sp>
      <p:sp>
        <p:nvSpPr>
          <p:cNvPr id="55298" name="Line 3"/>
          <p:cNvSpPr>
            <a:spLocks noChangeShapeType="1"/>
          </p:cNvSpPr>
          <p:nvPr/>
        </p:nvSpPr>
        <p:spPr bwMode="auto">
          <a:xfrm>
            <a:off x="2555875" y="3500438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299" name="Line 4"/>
          <p:cNvSpPr>
            <a:spLocks noChangeShapeType="1"/>
          </p:cNvSpPr>
          <p:nvPr/>
        </p:nvSpPr>
        <p:spPr bwMode="auto">
          <a:xfrm>
            <a:off x="2555875" y="5229225"/>
            <a:ext cx="37449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0" name="Line 5"/>
          <p:cNvSpPr>
            <a:spLocks noChangeShapeType="1"/>
          </p:cNvSpPr>
          <p:nvPr/>
        </p:nvSpPr>
        <p:spPr bwMode="auto">
          <a:xfrm>
            <a:off x="2555875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6300788" y="3500438"/>
            <a:ext cx="0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2" name="Line 7"/>
          <p:cNvSpPr>
            <a:spLocks noChangeShapeType="1"/>
          </p:cNvSpPr>
          <p:nvPr/>
        </p:nvSpPr>
        <p:spPr bwMode="auto">
          <a:xfrm flipV="1">
            <a:off x="2555875" y="3500438"/>
            <a:ext cx="374491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3" name="Line 8"/>
          <p:cNvSpPr>
            <a:spLocks noChangeShapeType="1"/>
          </p:cNvSpPr>
          <p:nvPr/>
        </p:nvSpPr>
        <p:spPr bwMode="auto">
          <a:xfrm>
            <a:off x="2555875" y="35004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4" name="Line 9"/>
          <p:cNvSpPr>
            <a:spLocks noChangeShapeType="1"/>
          </p:cNvSpPr>
          <p:nvPr/>
        </p:nvSpPr>
        <p:spPr bwMode="auto">
          <a:xfrm>
            <a:off x="4429125" y="4364038"/>
            <a:ext cx="187166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1958975" y="2805113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979613" y="5037138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5307" name="Text Box 12"/>
          <p:cNvSpPr txBox="1">
            <a:spLocks noChangeArrowheads="1"/>
          </p:cNvSpPr>
          <p:nvPr/>
        </p:nvSpPr>
        <p:spPr bwMode="auto">
          <a:xfrm>
            <a:off x="6516688" y="2876550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5308" name="Text Box 13"/>
          <p:cNvSpPr txBox="1">
            <a:spLocks noChangeArrowheads="1"/>
          </p:cNvSpPr>
          <p:nvPr/>
        </p:nvSpPr>
        <p:spPr bwMode="auto">
          <a:xfrm>
            <a:off x="6516688" y="49657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5309" name="Text Box 14"/>
          <p:cNvSpPr txBox="1">
            <a:spLocks noChangeArrowheads="1"/>
          </p:cNvSpPr>
          <p:nvPr/>
        </p:nvSpPr>
        <p:spPr bwMode="auto">
          <a:xfrm>
            <a:off x="4159250" y="30226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5310" name="Text Box 15"/>
          <p:cNvSpPr txBox="1">
            <a:spLocks noChangeArrowheads="1"/>
          </p:cNvSpPr>
          <p:nvPr/>
        </p:nvSpPr>
        <p:spPr bwMode="auto">
          <a:xfrm>
            <a:off x="4211638" y="51419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55311" name="Text Box 16"/>
          <p:cNvSpPr txBox="1">
            <a:spLocks noChangeArrowheads="1"/>
          </p:cNvSpPr>
          <p:nvPr/>
        </p:nvSpPr>
        <p:spPr bwMode="auto">
          <a:xfrm>
            <a:off x="2195513" y="4062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2" name="Text Box 17"/>
          <p:cNvSpPr txBox="1">
            <a:spLocks noChangeArrowheads="1"/>
          </p:cNvSpPr>
          <p:nvPr/>
        </p:nvSpPr>
        <p:spPr bwMode="auto">
          <a:xfrm>
            <a:off x="6297613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3" name="Text Box 18"/>
          <p:cNvSpPr txBox="1">
            <a:spLocks noChangeArrowheads="1"/>
          </p:cNvSpPr>
          <p:nvPr/>
        </p:nvSpPr>
        <p:spPr bwMode="auto">
          <a:xfrm>
            <a:off x="4857750" y="3630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492500" y="35575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15" name="Text Box 20"/>
          <p:cNvSpPr txBox="1">
            <a:spLocks noChangeArrowheads="1"/>
          </p:cNvSpPr>
          <p:nvPr/>
        </p:nvSpPr>
        <p:spPr bwMode="auto">
          <a:xfrm>
            <a:off x="2987675" y="44942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434013" y="4422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55317" name="Text Box 22"/>
          <p:cNvSpPr txBox="1">
            <a:spLocks noChangeArrowheads="1"/>
          </p:cNvSpPr>
          <p:nvPr/>
        </p:nvSpPr>
        <p:spPr bwMode="auto">
          <a:xfrm>
            <a:off x="3851275" y="5876925"/>
            <a:ext cx="995363" cy="528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0000FF"/>
                </a:solidFill>
              </a:rPr>
              <a:t>图</a:t>
            </a:r>
            <a:r>
              <a:rPr lang="en-US" altLang="zh-CN" sz="2800">
                <a:solidFill>
                  <a:srgbClr val="0000FF"/>
                </a:solidFill>
              </a:rPr>
              <a:t>1.5</a:t>
            </a:r>
          </a:p>
        </p:txBody>
      </p:sp>
      <p:sp>
        <p:nvSpPr>
          <p:cNvPr id="109592" name="Freeform 24"/>
          <p:cNvSpPr>
            <a:spLocks/>
          </p:cNvSpPr>
          <p:nvPr/>
        </p:nvSpPr>
        <p:spPr bwMode="auto">
          <a:xfrm>
            <a:off x="1908175" y="3500438"/>
            <a:ext cx="647700" cy="1728787"/>
          </a:xfrm>
          <a:custGeom>
            <a:avLst/>
            <a:gdLst>
              <a:gd name="T0" fmla="*/ 1028223750 w 408"/>
              <a:gd name="T1" fmla="*/ 0 h 1089"/>
              <a:gd name="T2" fmla="*/ 0 w 408"/>
              <a:gd name="T3" fmla="*/ 1257556811 h 1089"/>
              <a:gd name="T4" fmla="*/ 1028223750 w 408"/>
              <a:gd name="T5" fmla="*/ 2147483647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8" h="1089">
                <a:moveTo>
                  <a:pt x="408" y="0"/>
                </a:moveTo>
                <a:cubicBezTo>
                  <a:pt x="204" y="159"/>
                  <a:pt x="0" y="318"/>
                  <a:pt x="0" y="499"/>
                </a:cubicBezTo>
                <a:cubicBezTo>
                  <a:pt x="0" y="680"/>
                  <a:pt x="340" y="991"/>
                  <a:pt x="408" y="108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93" name="Freeform 25"/>
          <p:cNvSpPr>
            <a:spLocks/>
          </p:cNvSpPr>
          <p:nvPr/>
        </p:nvSpPr>
        <p:spPr bwMode="auto">
          <a:xfrm>
            <a:off x="6300788" y="3500438"/>
            <a:ext cx="576262" cy="1728787"/>
          </a:xfrm>
          <a:custGeom>
            <a:avLst/>
            <a:gdLst>
              <a:gd name="T0" fmla="*/ 0 w 363"/>
              <a:gd name="T1" fmla="*/ 0 h 1089"/>
              <a:gd name="T2" fmla="*/ 914815131 w 363"/>
              <a:gd name="T3" fmla="*/ 1486891757 h 1089"/>
              <a:gd name="T4" fmla="*/ 0 w 363"/>
              <a:gd name="T5" fmla="*/ 2147483647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1089">
                <a:moveTo>
                  <a:pt x="0" y="0"/>
                </a:moveTo>
                <a:cubicBezTo>
                  <a:pt x="181" y="204"/>
                  <a:pt x="363" y="409"/>
                  <a:pt x="363" y="590"/>
                </a:cubicBezTo>
                <a:cubicBezTo>
                  <a:pt x="363" y="771"/>
                  <a:pt x="60" y="1006"/>
                  <a:pt x="0" y="108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94" name="Text Box 26"/>
          <p:cNvSpPr txBox="1">
            <a:spLocks noChangeArrowheads="1"/>
          </p:cNvSpPr>
          <p:nvPr/>
        </p:nvSpPr>
        <p:spPr bwMode="auto">
          <a:xfrm>
            <a:off x="1617663" y="40052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9595" name="Text Box 27"/>
          <p:cNvSpPr txBox="1">
            <a:spLocks noChangeArrowheads="1"/>
          </p:cNvSpPr>
          <p:nvPr/>
        </p:nvSpPr>
        <p:spPr bwMode="auto">
          <a:xfrm>
            <a:off x="6804025" y="4133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5322" name="Text Box 28"/>
          <p:cNvSpPr txBox="1">
            <a:spLocks noChangeArrowheads="1"/>
          </p:cNvSpPr>
          <p:nvPr/>
        </p:nvSpPr>
        <p:spPr bwMode="auto">
          <a:xfrm>
            <a:off x="4176713" y="366395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40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92" grpId="0" animBg="1"/>
      <p:bldP spid="109593" grpId="0" animBg="1"/>
      <p:bldP spid="109594" grpId="0"/>
      <p:bldP spid="10959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9388" y="1484313"/>
            <a:ext cx="5329237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１８５９年发明的一种游戏。</a:t>
            </a:r>
          </a:p>
          <a:p>
            <a:pPr algn="just"/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在一个实心的正十二面体，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20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个顶点标上世界著名大城市的名字，要求游戏者从某一城市出发，遍历各城市一次，最后回到原地。</a:t>
            </a:r>
          </a:p>
          <a:p>
            <a:pPr algn="just"/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    这就是“绕行世界”问题。即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找一条经过所有顶点（城市）的圈。</a:t>
            </a:r>
          </a:p>
        </p:txBody>
      </p:sp>
      <p:sp>
        <p:nvSpPr>
          <p:cNvPr id="56322" name="Rectangle 1"/>
          <p:cNvSpPr>
            <a:spLocks noChangeArrowheads="1"/>
          </p:cNvSpPr>
          <p:nvPr/>
        </p:nvSpPr>
        <p:spPr bwMode="auto">
          <a:xfrm>
            <a:off x="468313" y="33338"/>
            <a:ext cx="53324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3200">
                <a:solidFill>
                  <a:srgbClr val="000090"/>
                </a:solidFill>
                <a:latin typeface="Kaiti SC Regular" charset="0"/>
                <a:ea typeface="Kaiti SC Regular" charset="0"/>
                <a:cs typeface="Kaiti SC Regular" charset="0"/>
              </a:rPr>
              <a:t>Hamilton(</a:t>
            </a:r>
            <a:r>
              <a:rPr lang="zh-CN" altLang="en-US" sz="3200">
                <a:solidFill>
                  <a:srgbClr val="000090"/>
                </a:solidFill>
                <a:latin typeface="Kaiti SC Regular" charset="0"/>
                <a:ea typeface="Heiti SC Light" charset="0"/>
                <a:cs typeface="Heiti SC Light" charset="0"/>
              </a:rPr>
              <a:t>哈密顿</a:t>
            </a:r>
            <a:r>
              <a:rPr lang="en-US" altLang="zh-CN" sz="3200">
                <a:solidFill>
                  <a:srgbClr val="000090"/>
                </a:solidFill>
                <a:latin typeface="Kaiti SC Regular" charset="0"/>
                <a:ea typeface="Kaiti SC Regular" charset="0"/>
                <a:cs typeface="Kaiti SC Regular" charset="0"/>
              </a:rPr>
              <a:t>)</a:t>
            </a:r>
            <a:r>
              <a:rPr lang="zh-CN" altLang="en-US" sz="3200">
                <a:solidFill>
                  <a:srgbClr val="000090"/>
                </a:solidFill>
                <a:latin typeface="Kaiti SC Regular" charset="0"/>
                <a:ea typeface="Heiti SC Light" charset="0"/>
                <a:cs typeface="Heiti SC Light" charset="0"/>
              </a:rPr>
              <a:t>道路问题：</a:t>
            </a:r>
          </a:p>
        </p:txBody>
      </p:sp>
      <p:grpSp>
        <p:nvGrpSpPr>
          <p:cNvPr id="5" name="组合 86"/>
          <p:cNvGrpSpPr>
            <a:grpSpLocks/>
          </p:cNvGrpSpPr>
          <p:nvPr/>
        </p:nvGrpSpPr>
        <p:grpSpPr bwMode="auto">
          <a:xfrm>
            <a:off x="5724525" y="1989138"/>
            <a:ext cx="3111500" cy="2578100"/>
            <a:chOff x="323528" y="3515196"/>
            <a:chExt cx="3111500" cy="2578100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H="1">
              <a:off x="380678" y="3597746"/>
              <a:ext cx="1625600" cy="1117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399728" y="4734396"/>
              <a:ext cx="749300" cy="128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>
              <a:off x="1168078" y="6023446"/>
              <a:ext cx="149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 flipV="1">
              <a:off x="2761928" y="4797896"/>
              <a:ext cx="596900" cy="1231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H="1" flipV="1">
              <a:off x="2057078" y="3572346"/>
              <a:ext cx="1320800" cy="1244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 flipH="1">
              <a:off x="1447478" y="4207346"/>
              <a:ext cx="482600" cy="355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>
              <a:off x="1091878" y="4816946"/>
              <a:ext cx="2032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1472878" y="5566246"/>
              <a:ext cx="43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2" name="Line 12"/>
            <p:cNvSpPr>
              <a:spLocks noChangeShapeType="1"/>
            </p:cNvSpPr>
            <p:nvPr/>
          </p:nvSpPr>
          <p:spPr bwMode="auto">
            <a:xfrm flipV="1">
              <a:off x="2387278" y="4943946"/>
              <a:ext cx="279400" cy="63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3" name="Line 13"/>
            <p:cNvSpPr>
              <a:spLocks noChangeShapeType="1"/>
            </p:cNvSpPr>
            <p:nvPr/>
          </p:nvSpPr>
          <p:spPr bwMode="auto">
            <a:xfrm flipH="1" flipV="1">
              <a:off x="1904678" y="4181946"/>
              <a:ext cx="406400" cy="406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4" name="Line 14"/>
            <p:cNvSpPr>
              <a:spLocks noChangeShapeType="1"/>
            </p:cNvSpPr>
            <p:nvPr/>
          </p:nvSpPr>
          <p:spPr bwMode="auto">
            <a:xfrm>
              <a:off x="1695128" y="4804246"/>
              <a:ext cx="368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5" name="Line 15"/>
            <p:cNvSpPr>
              <a:spLocks noChangeShapeType="1"/>
            </p:cNvSpPr>
            <p:nvPr/>
          </p:nvSpPr>
          <p:spPr bwMode="auto">
            <a:xfrm>
              <a:off x="2082478" y="4816946"/>
              <a:ext cx="508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6" name="Line 16"/>
            <p:cNvSpPr>
              <a:spLocks noChangeShapeType="1"/>
            </p:cNvSpPr>
            <p:nvPr/>
          </p:nvSpPr>
          <p:spPr bwMode="auto">
            <a:xfrm flipH="1">
              <a:off x="1904678" y="5045546"/>
              <a:ext cx="2540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7" name="Line 17"/>
            <p:cNvSpPr>
              <a:spLocks noChangeShapeType="1"/>
            </p:cNvSpPr>
            <p:nvPr/>
          </p:nvSpPr>
          <p:spPr bwMode="auto">
            <a:xfrm flipH="1" flipV="1">
              <a:off x="1682428" y="5026496"/>
              <a:ext cx="241300" cy="241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8" name="Line 18"/>
            <p:cNvSpPr>
              <a:spLocks noChangeShapeType="1"/>
            </p:cNvSpPr>
            <p:nvPr/>
          </p:nvSpPr>
          <p:spPr bwMode="auto">
            <a:xfrm flipV="1">
              <a:off x="1688778" y="4791546"/>
              <a:ext cx="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9" name="Oval 20"/>
            <p:cNvSpPr>
              <a:spLocks noChangeArrowheads="1"/>
            </p:cNvSpPr>
            <p:nvPr/>
          </p:nvSpPr>
          <p:spPr bwMode="auto">
            <a:xfrm>
              <a:off x="16189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0" name="Oval 21"/>
            <p:cNvSpPr>
              <a:spLocks noChangeArrowheads="1"/>
            </p:cNvSpPr>
            <p:nvPr/>
          </p:nvSpPr>
          <p:spPr bwMode="auto">
            <a:xfrm>
              <a:off x="1618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1" name="Oval 22"/>
            <p:cNvSpPr>
              <a:spLocks noChangeArrowheads="1"/>
            </p:cNvSpPr>
            <p:nvPr/>
          </p:nvSpPr>
          <p:spPr bwMode="auto">
            <a:xfrm>
              <a:off x="1999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2" name="Oval 23"/>
            <p:cNvSpPr>
              <a:spLocks noChangeArrowheads="1"/>
            </p:cNvSpPr>
            <p:nvPr/>
          </p:nvSpPr>
          <p:spPr bwMode="auto">
            <a:xfrm>
              <a:off x="20761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3" name="Oval 24"/>
            <p:cNvSpPr>
              <a:spLocks noChangeArrowheads="1"/>
            </p:cNvSpPr>
            <p:nvPr/>
          </p:nvSpPr>
          <p:spPr bwMode="auto">
            <a:xfrm>
              <a:off x="18475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4" name="Oval 25"/>
            <p:cNvSpPr>
              <a:spLocks noChangeArrowheads="1"/>
            </p:cNvSpPr>
            <p:nvPr/>
          </p:nvSpPr>
          <p:spPr bwMode="auto">
            <a:xfrm>
              <a:off x="13903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5" name="Oval 26"/>
            <p:cNvSpPr>
              <a:spLocks noChangeArrowheads="1"/>
            </p:cNvSpPr>
            <p:nvPr/>
          </p:nvSpPr>
          <p:spPr bwMode="auto">
            <a:xfrm>
              <a:off x="23047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6" name="Oval 27"/>
            <p:cNvSpPr>
              <a:spLocks noChangeArrowheads="1"/>
            </p:cNvSpPr>
            <p:nvPr/>
          </p:nvSpPr>
          <p:spPr bwMode="auto">
            <a:xfrm>
              <a:off x="2609528" y="4886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7" name="Oval 28"/>
            <p:cNvSpPr>
              <a:spLocks noChangeArrowheads="1"/>
            </p:cNvSpPr>
            <p:nvPr/>
          </p:nvSpPr>
          <p:spPr bwMode="auto">
            <a:xfrm>
              <a:off x="1063303" y="4786784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8" name="Oval 29"/>
            <p:cNvSpPr>
              <a:spLocks noChangeArrowheads="1"/>
            </p:cNvSpPr>
            <p:nvPr/>
          </p:nvSpPr>
          <p:spPr bwMode="auto">
            <a:xfrm>
              <a:off x="1847528" y="4124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9" name="Oval 30"/>
            <p:cNvSpPr>
              <a:spLocks noChangeArrowheads="1"/>
            </p:cNvSpPr>
            <p:nvPr/>
          </p:nvSpPr>
          <p:spPr bwMode="auto">
            <a:xfrm>
              <a:off x="26857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0" name="Oval 31"/>
            <p:cNvSpPr>
              <a:spLocks noChangeArrowheads="1"/>
            </p:cNvSpPr>
            <p:nvPr/>
          </p:nvSpPr>
          <p:spPr bwMode="auto">
            <a:xfrm>
              <a:off x="10855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1" name="Oval 32"/>
            <p:cNvSpPr>
              <a:spLocks noChangeArrowheads="1"/>
            </p:cNvSpPr>
            <p:nvPr/>
          </p:nvSpPr>
          <p:spPr bwMode="auto">
            <a:xfrm>
              <a:off x="32953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2" name="Oval 33"/>
            <p:cNvSpPr>
              <a:spLocks noChangeArrowheads="1"/>
            </p:cNvSpPr>
            <p:nvPr/>
          </p:nvSpPr>
          <p:spPr bwMode="auto">
            <a:xfrm>
              <a:off x="323528" y="4658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3" name="Oval 34"/>
            <p:cNvSpPr>
              <a:spLocks noChangeArrowheads="1"/>
            </p:cNvSpPr>
            <p:nvPr/>
          </p:nvSpPr>
          <p:spPr bwMode="auto">
            <a:xfrm>
              <a:off x="1999928" y="3515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4" name="Line 34"/>
            <p:cNvSpPr>
              <a:spLocks noChangeShapeType="1"/>
            </p:cNvSpPr>
            <p:nvPr/>
          </p:nvSpPr>
          <p:spPr bwMode="auto">
            <a:xfrm>
              <a:off x="406078" y="4740746"/>
              <a:ext cx="736600" cy="127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5" name="Line 35"/>
            <p:cNvSpPr>
              <a:spLocks noChangeShapeType="1"/>
            </p:cNvSpPr>
            <p:nvPr/>
          </p:nvSpPr>
          <p:spPr bwMode="auto">
            <a:xfrm flipH="1">
              <a:off x="1911028" y="3591396"/>
              <a:ext cx="24130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6" name="Line 36"/>
            <p:cNvSpPr>
              <a:spLocks noChangeShapeType="1"/>
            </p:cNvSpPr>
            <p:nvPr/>
          </p:nvSpPr>
          <p:spPr bwMode="auto">
            <a:xfrm flipV="1">
              <a:off x="2692078" y="4791546"/>
              <a:ext cx="736600" cy="17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7" name="Line 37"/>
            <p:cNvSpPr>
              <a:spLocks noChangeShapeType="1"/>
            </p:cNvSpPr>
            <p:nvPr/>
          </p:nvSpPr>
          <p:spPr bwMode="auto">
            <a:xfrm>
              <a:off x="2387278" y="5578946"/>
              <a:ext cx="3556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8" name="Line 38"/>
            <p:cNvSpPr>
              <a:spLocks noChangeShapeType="1"/>
            </p:cNvSpPr>
            <p:nvPr/>
          </p:nvSpPr>
          <p:spPr bwMode="auto">
            <a:xfrm flipH="1">
              <a:off x="1142678" y="5502746"/>
              <a:ext cx="33020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9" name="Oval 40"/>
            <p:cNvSpPr>
              <a:spLocks noChangeArrowheads="1"/>
            </p:cNvSpPr>
            <p:nvPr/>
          </p:nvSpPr>
          <p:spPr bwMode="auto">
            <a:xfrm>
              <a:off x="18475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0" name="Oval 41"/>
            <p:cNvSpPr>
              <a:spLocks noChangeArrowheads="1"/>
            </p:cNvSpPr>
            <p:nvPr/>
          </p:nvSpPr>
          <p:spPr bwMode="auto">
            <a:xfrm>
              <a:off x="24571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1" name="Oval 42"/>
            <p:cNvSpPr>
              <a:spLocks noChangeArrowheads="1"/>
            </p:cNvSpPr>
            <p:nvPr/>
          </p:nvSpPr>
          <p:spPr bwMode="auto">
            <a:xfrm>
              <a:off x="22285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2" name="Oval 43"/>
            <p:cNvSpPr>
              <a:spLocks noChangeArrowheads="1"/>
            </p:cNvSpPr>
            <p:nvPr/>
          </p:nvSpPr>
          <p:spPr bwMode="auto">
            <a:xfrm>
              <a:off x="13903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3" name="Oval 44"/>
            <p:cNvSpPr>
              <a:spLocks noChangeArrowheads="1"/>
            </p:cNvSpPr>
            <p:nvPr/>
          </p:nvSpPr>
          <p:spPr bwMode="auto">
            <a:xfrm>
              <a:off x="1237928" y="5115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4" name="Line 44"/>
            <p:cNvSpPr>
              <a:spLocks noChangeShapeType="1"/>
            </p:cNvSpPr>
            <p:nvPr/>
          </p:nvSpPr>
          <p:spPr bwMode="auto">
            <a:xfrm>
              <a:off x="1472878" y="4588346"/>
              <a:ext cx="2032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5" name="Line 45"/>
            <p:cNvSpPr>
              <a:spLocks noChangeShapeType="1"/>
            </p:cNvSpPr>
            <p:nvPr/>
          </p:nvSpPr>
          <p:spPr bwMode="auto">
            <a:xfrm flipV="1">
              <a:off x="2082478" y="4562946"/>
              <a:ext cx="20320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6" name="Line 46"/>
            <p:cNvSpPr>
              <a:spLocks noChangeShapeType="1"/>
            </p:cNvSpPr>
            <p:nvPr/>
          </p:nvSpPr>
          <p:spPr bwMode="auto">
            <a:xfrm>
              <a:off x="2152328" y="4962996"/>
              <a:ext cx="36830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7" name="Line 47"/>
            <p:cNvSpPr>
              <a:spLocks noChangeShapeType="1"/>
            </p:cNvSpPr>
            <p:nvPr/>
          </p:nvSpPr>
          <p:spPr bwMode="auto">
            <a:xfrm>
              <a:off x="1917378" y="5274146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8" name="Line 48"/>
            <p:cNvSpPr>
              <a:spLocks noChangeShapeType="1"/>
            </p:cNvSpPr>
            <p:nvPr/>
          </p:nvSpPr>
          <p:spPr bwMode="auto">
            <a:xfrm flipH="1">
              <a:off x="1295078" y="4969346"/>
              <a:ext cx="4064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69" name="Line 49"/>
            <p:cNvSpPr>
              <a:spLocks noChangeShapeType="1"/>
            </p:cNvSpPr>
            <p:nvPr/>
          </p:nvSpPr>
          <p:spPr bwMode="auto">
            <a:xfrm>
              <a:off x="1314128" y="5191596"/>
              <a:ext cx="1397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0" name="Line 50"/>
            <p:cNvSpPr>
              <a:spLocks noChangeShapeType="1"/>
            </p:cNvSpPr>
            <p:nvPr/>
          </p:nvSpPr>
          <p:spPr bwMode="auto">
            <a:xfrm flipH="1">
              <a:off x="1149028" y="4581996"/>
              <a:ext cx="31750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1" name="Line 51"/>
            <p:cNvSpPr>
              <a:spLocks noChangeShapeType="1"/>
            </p:cNvSpPr>
            <p:nvPr/>
          </p:nvSpPr>
          <p:spPr bwMode="auto">
            <a:xfrm>
              <a:off x="2304728" y="4581996"/>
              <a:ext cx="3683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72" name="Line 52"/>
            <p:cNvSpPr>
              <a:spLocks noChangeShapeType="1"/>
            </p:cNvSpPr>
            <p:nvPr/>
          </p:nvSpPr>
          <p:spPr bwMode="auto">
            <a:xfrm flipH="1">
              <a:off x="1911028" y="5566246"/>
              <a:ext cx="469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914400"/>
            <a:ext cx="800100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定义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哈密顿道路</a:t>
            </a:r>
            <a:r>
              <a:rPr lang="en-US" altLang="zh-CN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/</a:t>
            </a:r>
            <a:r>
              <a:rPr lang="zh-CN" altLang="en-US" sz="3200">
                <a:solidFill>
                  <a:srgbClr val="333399"/>
                </a:solidFill>
                <a:latin typeface="宋体" charset="0"/>
                <a:ea typeface="宋体" charset="0"/>
                <a:cs typeface="宋体" charset="0"/>
              </a:rPr>
              <a:t>回路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：</a:t>
            </a:r>
            <a:endParaRPr lang="en-US" altLang="zh-CN" sz="32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Ｇ＝（Ｖ，Ｅ），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G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中经过Ｖ中所有顶点的圈称为</a:t>
            </a:r>
            <a:r>
              <a:rPr lang="zh-CN" altLang="en-US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哈密顿圈</a:t>
            </a:r>
            <a:r>
              <a:rPr lang="en-US" altLang="zh-CN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/Hamilton Cycle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。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Ｇ＝（Ｖ，Ｅ），</a:t>
            </a:r>
            <a:r>
              <a:rPr lang="en-US" altLang="zh-CN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G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中经过Ｖ中所有顶点的道路称为</a:t>
            </a:r>
            <a:r>
              <a:rPr lang="zh-CN" altLang="en-US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哈密顿道路</a:t>
            </a:r>
            <a:r>
              <a:rPr lang="en-US" altLang="zh-CN" sz="3200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</a:rPr>
              <a:t>/Hamilton Path</a:t>
            </a:r>
            <a:r>
              <a:rPr lang="zh-CN" altLang="en-US" sz="3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。 </a:t>
            </a:r>
            <a:endParaRPr lang="en-US" altLang="zh-CN" sz="32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6"/>
          <p:cNvGrpSpPr>
            <a:grpSpLocks/>
          </p:cNvGrpSpPr>
          <p:nvPr/>
        </p:nvGrpSpPr>
        <p:grpSpPr bwMode="auto">
          <a:xfrm>
            <a:off x="900113" y="1020763"/>
            <a:ext cx="3111500" cy="2578100"/>
            <a:chOff x="323528" y="3515196"/>
            <a:chExt cx="3111500" cy="2578100"/>
          </a:xfrm>
        </p:grpSpPr>
        <p:sp>
          <p:nvSpPr>
            <p:cNvPr id="58403" name="Line 4"/>
            <p:cNvSpPr>
              <a:spLocks noChangeShapeType="1"/>
            </p:cNvSpPr>
            <p:nvPr/>
          </p:nvSpPr>
          <p:spPr bwMode="auto">
            <a:xfrm flipH="1">
              <a:off x="380678" y="3597746"/>
              <a:ext cx="1625600" cy="1117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4" name="Line 5"/>
            <p:cNvSpPr>
              <a:spLocks noChangeShapeType="1"/>
            </p:cNvSpPr>
            <p:nvPr/>
          </p:nvSpPr>
          <p:spPr bwMode="auto">
            <a:xfrm>
              <a:off x="399728" y="4734396"/>
              <a:ext cx="749300" cy="128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5" name="Line 6"/>
            <p:cNvSpPr>
              <a:spLocks noChangeShapeType="1"/>
            </p:cNvSpPr>
            <p:nvPr/>
          </p:nvSpPr>
          <p:spPr bwMode="auto">
            <a:xfrm>
              <a:off x="1168078" y="6023446"/>
              <a:ext cx="149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6" name="Line 7"/>
            <p:cNvSpPr>
              <a:spLocks noChangeShapeType="1"/>
            </p:cNvSpPr>
            <p:nvPr/>
          </p:nvSpPr>
          <p:spPr bwMode="auto">
            <a:xfrm flipV="1">
              <a:off x="2761928" y="4797896"/>
              <a:ext cx="596900" cy="1231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7" name="Line 8"/>
            <p:cNvSpPr>
              <a:spLocks noChangeShapeType="1"/>
            </p:cNvSpPr>
            <p:nvPr/>
          </p:nvSpPr>
          <p:spPr bwMode="auto">
            <a:xfrm flipH="1" flipV="1">
              <a:off x="2057078" y="3572346"/>
              <a:ext cx="1320800" cy="1244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8" name="Line 9"/>
            <p:cNvSpPr>
              <a:spLocks noChangeShapeType="1"/>
            </p:cNvSpPr>
            <p:nvPr/>
          </p:nvSpPr>
          <p:spPr bwMode="auto">
            <a:xfrm flipH="1">
              <a:off x="1447478" y="4207346"/>
              <a:ext cx="482600" cy="355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9" name="Line 10"/>
            <p:cNvSpPr>
              <a:spLocks noChangeShapeType="1"/>
            </p:cNvSpPr>
            <p:nvPr/>
          </p:nvSpPr>
          <p:spPr bwMode="auto">
            <a:xfrm>
              <a:off x="1091878" y="4816946"/>
              <a:ext cx="2032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0" name="Line 11"/>
            <p:cNvSpPr>
              <a:spLocks noChangeShapeType="1"/>
            </p:cNvSpPr>
            <p:nvPr/>
          </p:nvSpPr>
          <p:spPr bwMode="auto">
            <a:xfrm>
              <a:off x="1472878" y="5566246"/>
              <a:ext cx="43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1" name="Line 12"/>
            <p:cNvSpPr>
              <a:spLocks noChangeShapeType="1"/>
            </p:cNvSpPr>
            <p:nvPr/>
          </p:nvSpPr>
          <p:spPr bwMode="auto">
            <a:xfrm flipV="1">
              <a:off x="2387278" y="4943946"/>
              <a:ext cx="279400" cy="63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2" name="Line 13"/>
            <p:cNvSpPr>
              <a:spLocks noChangeShapeType="1"/>
            </p:cNvSpPr>
            <p:nvPr/>
          </p:nvSpPr>
          <p:spPr bwMode="auto">
            <a:xfrm flipH="1" flipV="1">
              <a:off x="1904678" y="4181946"/>
              <a:ext cx="406400" cy="406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3" name="Line 14"/>
            <p:cNvSpPr>
              <a:spLocks noChangeShapeType="1"/>
            </p:cNvSpPr>
            <p:nvPr/>
          </p:nvSpPr>
          <p:spPr bwMode="auto">
            <a:xfrm>
              <a:off x="1695128" y="4804246"/>
              <a:ext cx="368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4" name="Line 15"/>
            <p:cNvSpPr>
              <a:spLocks noChangeShapeType="1"/>
            </p:cNvSpPr>
            <p:nvPr/>
          </p:nvSpPr>
          <p:spPr bwMode="auto">
            <a:xfrm>
              <a:off x="2082478" y="4816946"/>
              <a:ext cx="508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5" name="Line 16"/>
            <p:cNvSpPr>
              <a:spLocks noChangeShapeType="1"/>
            </p:cNvSpPr>
            <p:nvPr/>
          </p:nvSpPr>
          <p:spPr bwMode="auto">
            <a:xfrm flipH="1">
              <a:off x="1904678" y="5045546"/>
              <a:ext cx="2540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6" name="Line 17"/>
            <p:cNvSpPr>
              <a:spLocks noChangeShapeType="1"/>
            </p:cNvSpPr>
            <p:nvPr/>
          </p:nvSpPr>
          <p:spPr bwMode="auto">
            <a:xfrm flipH="1" flipV="1">
              <a:off x="1682428" y="5026496"/>
              <a:ext cx="241300" cy="241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7" name="Line 18"/>
            <p:cNvSpPr>
              <a:spLocks noChangeShapeType="1"/>
            </p:cNvSpPr>
            <p:nvPr/>
          </p:nvSpPr>
          <p:spPr bwMode="auto">
            <a:xfrm flipV="1">
              <a:off x="1688778" y="4791546"/>
              <a:ext cx="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8" name="Oval 19"/>
            <p:cNvSpPr>
              <a:spLocks noChangeArrowheads="1"/>
            </p:cNvSpPr>
            <p:nvPr/>
          </p:nvSpPr>
          <p:spPr bwMode="auto">
            <a:xfrm>
              <a:off x="16189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19" name="Oval 20"/>
            <p:cNvSpPr>
              <a:spLocks noChangeArrowheads="1"/>
            </p:cNvSpPr>
            <p:nvPr/>
          </p:nvSpPr>
          <p:spPr bwMode="auto">
            <a:xfrm>
              <a:off x="1618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0" name="Oval 21"/>
            <p:cNvSpPr>
              <a:spLocks noChangeArrowheads="1"/>
            </p:cNvSpPr>
            <p:nvPr/>
          </p:nvSpPr>
          <p:spPr bwMode="auto">
            <a:xfrm>
              <a:off x="19999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1" name="Oval 22"/>
            <p:cNvSpPr>
              <a:spLocks noChangeArrowheads="1"/>
            </p:cNvSpPr>
            <p:nvPr/>
          </p:nvSpPr>
          <p:spPr bwMode="auto">
            <a:xfrm>
              <a:off x="2076128" y="49629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2" name="Oval 23"/>
            <p:cNvSpPr>
              <a:spLocks noChangeArrowheads="1"/>
            </p:cNvSpPr>
            <p:nvPr/>
          </p:nvSpPr>
          <p:spPr bwMode="auto">
            <a:xfrm>
              <a:off x="18475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3" name="Oval 24"/>
            <p:cNvSpPr>
              <a:spLocks noChangeArrowheads="1"/>
            </p:cNvSpPr>
            <p:nvPr/>
          </p:nvSpPr>
          <p:spPr bwMode="auto">
            <a:xfrm>
              <a:off x="13903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4" name="Oval 25"/>
            <p:cNvSpPr>
              <a:spLocks noChangeArrowheads="1"/>
            </p:cNvSpPr>
            <p:nvPr/>
          </p:nvSpPr>
          <p:spPr bwMode="auto">
            <a:xfrm>
              <a:off x="23047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5" name="Oval 26"/>
            <p:cNvSpPr>
              <a:spLocks noChangeArrowheads="1"/>
            </p:cNvSpPr>
            <p:nvPr/>
          </p:nvSpPr>
          <p:spPr bwMode="auto">
            <a:xfrm>
              <a:off x="2609528" y="4886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6" name="Oval 27"/>
            <p:cNvSpPr>
              <a:spLocks noChangeArrowheads="1"/>
            </p:cNvSpPr>
            <p:nvPr/>
          </p:nvSpPr>
          <p:spPr bwMode="auto">
            <a:xfrm>
              <a:off x="1063303" y="4786784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7" name="Oval 28"/>
            <p:cNvSpPr>
              <a:spLocks noChangeArrowheads="1"/>
            </p:cNvSpPr>
            <p:nvPr/>
          </p:nvSpPr>
          <p:spPr bwMode="auto">
            <a:xfrm>
              <a:off x="1847528" y="4124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8" name="Oval 29"/>
            <p:cNvSpPr>
              <a:spLocks noChangeArrowheads="1"/>
            </p:cNvSpPr>
            <p:nvPr/>
          </p:nvSpPr>
          <p:spPr bwMode="auto">
            <a:xfrm>
              <a:off x="26857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29" name="Oval 30"/>
            <p:cNvSpPr>
              <a:spLocks noChangeArrowheads="1"/>
            </p:cNvSpPr>
            <p:nvPr/>
          </p:nvSpPr>
          <p:spPr bwMode="auto">
            <a:xfrm>
              <a:off x="1085528" y="5953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0" name="Oval 31"/>
            <p:cNvSpPr>
              <a:spLocks noChangeArrowheads="1"/>
            </p:cNvSpPr>
            <p:nvPr/>
          </p:nvSpPr>
          <p:spPr bwMode="auto">
            <a:xfrm>
              <a:off x="3295328" y="4734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1" name="Oval 32"/>
            <p:cNvSpPr>
              <a:spLocks noChangeArrowheads="1"/>
            </p:cNvSpPr>
            <p:nvPr/>
          </p:nvSpPr>
          <p:spPr bwMode="auto">
            <a:xfrm>
              <a:off x="323528" y="4658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2" name="Oval 33"/>
            <p:cNvSpPr>
              <a:spLocks noChangeArrowheads="1"/>
            </p:cNvSpPr>
            <p:nvPr/>
          </p:nvSpPr>
          <p:spPr bwMode="auto">
            <a:xfrm>
              <a:off x="1999928" y="35151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3" name="Line 34"/>
            <p:cNvSpPr>
              <a:spLocks noChangeShapeType="1"/>
            </p:cNvSpPr>
            <p:nvPr/>
          </p:nvSpPr>
          <p:spPr bwMode="auto">
            <a:xfrm>
              <a:off x="406078" y="4740746"/>
              <a:ext cx="736600" cy="127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4" name="Line 35"/>
            <p:cNvSpPr>
              <a:spLocks noChangeShapeType="1"/>
            </p:cNvSpPr>
            <p:nvPr/>
          </p:nvSpPr>
          <p:spPr bwMode="auto">
            <a:xfrm flipH="1">
              <a:off x="1911028" y="3591396"/>
              <a:ext cx="24130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5" name="Line 36"/>
            <p:cNvSpPr>
              <a:spLocks noChangeShapeType="1"/>
            </p:cNvSpPr>
            <p:nvPr/>
          </p:nvSpPr>
          <p:spPr bwMode="auto">
            <a:xfrm flipV="1">
              <a:off x="2692078" y="4791546"/>
              <a:ext cx="736600" cy="17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6" name="Line 37"/>
            <p:cNvSpPr>
              <a:spLocks noChangeShapeType="1"/>
            </p:cNvSpPr>
            <p:nvPr/>
          </p:nvSpPr>
          <p:spPr bwMode="auto">
            <a:xfrm>
              <a:off x="2387278" y="5578946"/>
              <a:ext cx="35560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7" name="Line 38"/>
            <p:cNvSpPr>
              <a:spLocks noChangeShapeType="1"/>
            </p:cNvSpPr>
            <p:nvPr/>
          </p:nvSpPr>
          <p:spPr bwMode="auto">
            <a:xfrm flipH="1">
              <a:off x="1142678" y="5502746"/>
              <a:ext cx="33020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8" name="Oval 39"/>
            <p:cNvSpPr>
              <a:spLocks noChangeArrowheads="1"/>
            </p:cNvSpPr>
            <p:nvPr/>
          </p:nvSpPr>
          <p:spPr bwMode="auto">
            <a:xfrm>
              <a:off x="1847528" y="5496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39" name="Oval 40"/>
            <p:cNvSpPr>
              <a:spLocks noChangeArrowheads="1"/>
            </p:cNvSpPr>
            <p:nvPr/>
          </p:nvSpPr>
          <p:spPr bwMode="auto">
            <a:xfrm>
              <a:off x="2457128" y="51915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0" name="Oval 41"/>
            <p:cNvSpPr>
              <a:spLocks noChangeArrowheads="1"/>
            </p:cNvSpPr>
            <p:nvPr/>
          </p:nvSpPr>
          <p:spPr bwMode="auto">
            <a:xfrm>
              <a:off x="22285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1" name="Oval 42"/>
            <p:cNvSpPr>
              <a:spLocks noChangeArrowheads="1"/>
            </p:cNvSpPr>
            <p:nvPr/>
          </p:nvSpPr>
          <p:spPr bwMode="auto">
            <a:xfrm>
              <a:off x="1390328" y="45057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2" name="Oval 43"/>
            <p:cNvSpPr>
              <a:spLocks noChangeArrowheads="1"/>
            </p:cNvSpPr>
            <p:nvPr/>
          </p:nvSpPr>
          <p:spPr bwMode="auto">
            <a:xfrm>
              <a:off x="1237928" y="511539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3" name="Line 44"/>
            <p:cNvSpPr>
              <a:spLocks noChangeShapeType="1"/>
            </p:cNvSpPr>
            <p:nvPr/>
          </p:nvSpPr>
          <p:spPr bwMode="auto">
            <a:xfrm>
              <a:off x="1472878" y="4588346"/>
              <a:ext cx="2032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4" name="Line 45"/>
            <p:cNvSpPr>
              <a:spLocks noChangeShapeType="1"/>
            </p:cNvSpPr>
            <p:nvPr/>
          </p:nvSpPr>
          <p:spPr bwMode="auto">
            <a:xfrm flipV="1">
              <a:off x="2082478" y="4562946"/>
              <a:ext cx="203200" cy="25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5" name="Line 46"/>
            <p:cNvSpPr>
              <a:spLocks noChangeShapeType="1"/>
            </p:cNvSpPr>
            <p:nvPr/>
          </p:nvSpPr>
          <p:spPr bwMode="auto">
            <a:xfrm>
              <a:off x="2152328" y="4962996"/>
              <a:ext cx="36830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6" name="Line 47"/>
            <p:cNvSpPr>
              <a:spLocks noChangeShapeType="1"/>
            </p:cNvSpPr>
            <p:nvPr/>
          </p:nvSpPr>
          <p:spPr bwMode="auto">
            <a:xfrm>
              <a:off x="1917378" y="5274146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7" name="Line 48"/>
            <p:cNvSpPr>
              <a:spLocks noChangeShapeType="1"/>
            </p:cNvSpPr>
            <p:nvPr/>
          </p:nvSpPr>
          <p:spPr bwMode="auto">
            <a:xfrm flipH="1">
              <a:off x="1295078" y="4969346"/>
              <a:ext cx="40640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8" name="Line 49"/>
            <p:cNvSpPr>
              <a:spLocks noChangeShapeType="1"/>
            </p:cNvSpPr>
            <p:nvPr/>
          </p:nvSpPr>
          <p:spPr bwMode="auto">
            <a:xfrm>
              <a:off x="1314128" y="5191596"/>
              <a:ext cx="1397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49" name="Line 50"/>
            <p:cNvSpPr>
              <a:spLocks noChangeShapeType="1"/>
            </p:cNvSpPr>
            <p:nvPr/>
          </p:nvSpPr>
          <p:spPr bwMode="auto">
            <a:xfrm flipH="1">
              <a:off x="1149028" y="4581996"/>
              <a:ext cx="31750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50" name="Line 51"/>
            <p:cNvSpPr>
              <a:spLocks noChangeShapeType="1"/>
            </p:cNvSpPr>
            <p:nvPr/>
          </p:nvSpPr>
          <p:spPr bwMode="auto">
            <a:xfrm>
              <a:off x="2304728" y="4581996"/>
              <a:ext cx="36830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51" name="Line 52"/>
            <p:cNvSpPr>
              <a:spLocks noChangeShapeType="1"/>
            </p:cNvSpPr>
            <p:nvPr/>
          </p:nvSpPr>
          <p:spPr bwMode="auto">
            <a:xfrm flipH="1">
              <a:off x="1911028" y="5566246"/>
              <a:ext cx="469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Rectangle 79"/>
          <p:cNvSpPr>
            <a:spLocks noChangeArrowheads="1"/>
          </p:cNvSpPr>
          <p:nvPr/>
        </p:nvSpPr>
        <p:spPr bwMode="auto">
          <a:xfrm>
            <a:off x="7380288" y="949325"/>
            <a:ext cx="3159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TW" i="1"/>
              <a:t>c</a:t>
            </a:r>
          </a:p>
        </p:txBody>
      </p:sp>
      <p:grpSp>
        <p:nvGrpSpPr>
          <p:cNvPr id="85" name="组合 87"/>
          <p:cNvGrpSpPr>
            <a:grpSpLocks/>
          </p:cNvGrpSpPr>
          <p:nvPr/>
        </p:nvGrpSpPr>
        <p:grpSpPr bwMode="auto">
          <a:xfrm>
            <a:off x="5219700" y="804863"/>
            <a:ext cx="2728913" cy="2308225"/>
            <a:chOff x="4723408" y="2946375"/>
            <a:chExt cx="2728912" cy="2308721"/>
          </a:xfrm>
        </p:grpSpPr>
        <p:sp>
          <p:nvSpPr>
            <p:cNvPr id="58374" name="Oval 56"/>
            <p:cNvSpPr>
              <a:spLocks noChangeArrowheads="1"/>
            </p:cNvSpPr>
            <p:nvPr/>
          </p:nvSpPr>
          <p:spPr bwMode="auto">
            <a:xfrm>
              <a:off x="50139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5" name="Oval 57"/>
            <p:cNvSpPr>
              <a:spLocks noChangeArrowheads="1"/>
            </p:cNvSpPr>
            <p:nvPr/>
          </p:nvSpPr>
          <p:spPr bwMode="auto">
            <a:xfrm>
              <a:off x="59283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6" name="Oval 58"/>
            <p:cNvSpPr>
              <a:spLocks noChangeArrowheads="1"/>
            </p:cNvSpPr>
            <p:nvPr/>
          </p:nvSpPr>
          <p:spPr bwMode="auto">
            <a:xfrm>
              <a:off x="6766520" y="3564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7" name="Oval 59"/>
            <p:cNvSpPr>
              <a:spLocks noChangeArrowheads="1"/>
            </p:cNvSpPr>
            <p:nvPr/>
          </p:nvSpPr>
          <p:spPr bwMode="auto">
            <a:xfrm>
              <a:off x="50139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8" name="Oval 60"/>
            <p:cNvSpPr>
              <a:spLocks noChangeArrowheads="1"/>
            </p:cNvSpPr>
            <p:nvPr/>
          </p:nvSpPr>
          <p:spPr bwMode="auto">
            <a:xfrm>
              <a:off x="50139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9" name="Oval 61"/>
            <p:cNvSpPr>
              <a:spLocks noChangeArrowheads="1"/>
            </p:cNvSpPr>
            <p:nvPr/>
          </p:nvSpPr>
          <p:spPr bwMode="auto">
            <a:xfrm>
              <a:off x="59283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0" name="Oval 62"/>
            <p:cNvSpPr>
              <a:spLocks noChangeArrowheads="1"/>
            </p:cNvSpPr>
            <p:nvPr/>
          </p:nvSpPr>
          <p:spPr bwMode="auto">
            <a:xfrm>
              <a:off x="6766520" y="43260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1" name="Oval 63"/>
            <p:cNvSpPr>
              <a:spLocks noChangeArrowheads="1"/>
            </p:cNvSpPr>
            <p:nvPr/>
          </p:nvSpPr>
          <p:spPr bwMode="auto">
            <a:xfrm>
              <a:off x="67665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2" name="Oval 64"/>
            <p:cNvSpPr>
              <a:spLocks noChangeArrowheads="1"/>
            </p:cNvSpPr>
            <p:nvPr/>
          </p:nvSpPr>
          <p:spPr bwMode="auto">
            <a:xfrm>
              <a:off x="5928320" y="4935636"/>
              <a:ext cx="139700" cy="1397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3" name="Line 65"/>
            <p:cNvSpPr>
              <a:spLocks noChangeShapeType="1"/>
            </p:cNvSpPr>
            <p:nvPr/>
          </p:nvSpPr>
          <p:spPr bwMode="auto">
            <a:xfrm>
              <a:off x="5090120" y="3633886"/>
              <a:ext cx="901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4" name="Line 66"/>
            <p:cNvSpPr>
              <a:spLocks noChangeShapeType="1"/>
            </p:cNvSpPr>
            <p:nvPr/>
          </p:nvSpPr>
          <p:spPr bwMode="auto">
            <a:xfrm>
              <a:off x="6080720" y="3633886"/>
              <a:ext cx="749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5" name="Line 67"/>
            <p:cNvSpPr>
              <a:spLocks noChangeShapeType="1"/>
            </p:cNvSpPr>
            <p:nvPr/>
          </p:nvSpPr>
          <p:spPr bwMode="auto">
            <a:xfrm>
              <a:off x="6836370" y="3640236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6" name="Line 68"/>
            <p:cNvSpPr>
              <a:spLocks noChangeShapeType="1"/>
            </p:cNvSpPr>
            <p:nvPr/>
          </p:nvSpPr>
          <p:spPr bwMode="auto">
            <a:xfrm>
              <a:off x="6836370" y="4402236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7" name="Line 69"/>
            <p:cNvSpPr>
              <a:spLocks noChangeShapeType="1"/>
            </p:cNvSpPr>
            <p:nvPr/>
          </p:nvSpPr>
          <p:spPr bwMode="auto">
            <a:xfrm flipH="1">
              <a:off x="5991820" y="5005486"/>
              <a:ext cx="850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8" name="Line 70"/>
            <p:cNvSpPr>
              <a:spLocks noChangeShapeType="1"/>
            </p:cNvSpPr>
            <p:nvPr/>
          </p:nvSpPr>
          <p:spPr bwMode="auto">
            <a:xfrm flipH="1">
              <a:off x="5077420" y="5005486"/>
              <a:ext cx="9271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9" name="Line 71"/>
            <p:cNvSpPr>
              <a:spLocks noChangeShapeType="1"/>
            </p:cNvSpPr>
            <p:nvPr/>
          </p:nvSpPr>
          <p:spPr bwMode="auto">
            <a:xfrm flipV="1">
              <a:off x="5083770" y="4389536"/>
              <a:ext cx="0" cy="622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0" name="Line 72"/>
            <p:cNvSpPr>
              <a:spLocks noChangeShapeType="1"/>
            </p:cNvSpPr>
            <p:nvPr/>
          </p:nvSpPr>
          <p:spPr bwMode="auto">
            <a:xfrm>
              <a:off x="5090120" y="4395886"/>
              <a:ext cx="8255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1" name="Line 73"/>
            <p:cNvSpPr>
              <a:spLocks noChangeShapeType="1"/>
            </p:cNvSpPr>
            <p:nvPr/>
          </p:nvSpPr>
          <p:spPr bwMode="auto">
            <a:xfrm>
              <a:off x="5928320" y="4395886"/>
              <a:ext cx="901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2" name="Line 74"/>
            <p:cNvSpPr>
              <a:spLocks noChangeShapeType="1"/>
            </p:cNvSpPr>
            <p:nvPr/>
          </p:nvSpPr>
          <p:spPr bwMode="auto">
            <a:xfrm>
              <a:off x="5083770" y="3640236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3" name="Freeform 75"/>
            <p:cNvSpPr>
              <a:spLocks/>
            </p:cNvSpPr>
            <p:nvPr/>
          </p:nvSpPr>
          <p:spPr bwMode="auto">
            <a:xfrm>
              <a:off x="4723408" y="3633886"/>
              <a:ext cx="361950" cy="1379538"/>
            </a:xfrm>
            <a:custGeom>
              <a:avLst/>
              <a:gdLst>
                <a:gd name="T0" fmla="*/ 2147483647 w 228"/>
                <a:gd name="T1" fmla="*/ 0 h 869"/>
                <a:gd name="T2" fmla="*/ 2147483647 w 228"/>
                <a:gd name="T3" fmla="*/ 2147483647 h 869"/>
                <a:gd name="T4" fmla="*/ 2147483647 w 228"/>
                <a:gd name="T5" fmla="*/ 2147483647 h 869"/>
                <a:gd name="T6" fmla="*/ 2147483647 w 228"/>
                <a:gd name="T7" fmla="*/ 2147483647 h 869"/>
                <a:gd name="T8" fmla="*/ 2147483647 w 228"/>
                <a:gd name="T9" fmla="*/ 2147483647 h 869"/>
                <a:gd name="T10" fmla="*/ 2147483647 w 228"/>
                <a:gd name="T11" fmla="*/ 2147483647 h 869"/>
                <a:gd name="T12" fmla="*/ 2147483647 w 228"/>
                <a:gd name="T13" fmla="*/ 2147483647 h 869"/>
                <a:gd name="T14" fmla="*/ 2147483647 w 228"/>
                <a:gd name="T15" fmla="*/ 2147483647 h 869"/>
                <a:gd name="T16" fmla="*/ 2147483647 w 228"/>
                <a:gd name="T17" fmla="*/ 2147483647 h 869"/>
                <a:gd name="T18" fmla="*/ 2147483647 w 228"/>
                <a:gd name="T19" fmla="*/ 2147483647 h 869"/>
                <a:gd name="T20" fmla="*/ 0 w 228"/>
                <a:gd name="T21" fmla="*/ 2147483647 h 869"/>
                <a:gd name="T22" fmla="*/ 0 w 228"/>
                <a:gd name="T23" fmla="*/ 2147483647 h 869"/>
                <a:gd name="T24" fmla="*/ 0 w 228"/>
                <a:gd name="T25" fmla="*/ 2147483647 h 869"/>
                <a:gd name="T26" fmla="*/ 0 w 228"/>
                <a:gd name="T27" fmla="*/ 2147483647 h 869"/>
                <a:gd name="T28" fmla="*/ 0 w 228"/>
                <a:gd name="T29" fmla="*/ 2147483647 h 869"/>
                <a:gd name="T30" fmla="*/ 0 w 228"/>
                <a:gd name="T31" fmla="*/ 2147483647 h 869"/>
                <a:gd name="T32" fmla="*/ 2147483647 w 228"/>
                <a:gd name="T33" fmla="*/ 2147483647 h 869"/>
                <a:gd name="T34" fmla="*/ 2147483647 w 228"/>
                <a:gd name="T35" fmla="*/ 2147483647 h 869"/>
                <a:gd name="T36" fmla="*/ 2147483647 w 228"/>
                <a:gd name="T37" fmla="*/ 2147483647 h 869"/>
                <a:gd name="T38" fmla="*/ 2147483647 w 228"/>
                <a:gd name="T39" fmla="*/ 2147483647 h 869"/>
                <a:gd name="T40" fmla="*/ 2147483647 w 228"/>
                <a:gd name="T41" fmla="*/ 2147483647 h 869"/>
                <a:gd name="T42" fmla="*/ 2147483647 w 228"/>
                <a:gd name="T43" fmla="*/ 2147483647 h 869"/>
                <a:gd name="T44" fmla="*/ 2147483647 w 228"/>
                <a:gd name="T45" fmla="*/ 2147483647 h 869"/>
                <a:gd name="T46" fmla="*/ 2147483647 w 228"/>
                <a:gd name="T47" fmla="*/ 2147483647 h 8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8"/>
                <a:gd name="T73" fmla="*/ 0 h 869"/>
                <a:gd name="T74" fmla="*/ 228 w 228"/>
                <a:gd name="T75" fmla="*/ 869 h 86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8" h="869">
                  <a:moveTo>
                    <a:pt x="227" y="0"/>
                  </a:moveTo>
                  <a:lnTo>
                    <a:pt x="218" y="50"/>
                  </a:lnTo>
                  <a:lnTo>
                    <a:pt x="191" y="91"/>
                  </a:lnTo>
                  <a:lnTo>
                    <a:pt x="150" y="118"/>
                  </a:lnTo>
                  <a:lnTo>
                    <a:pt x="136" y="159"/>
                  </a:lnTo>
                  <a:lnTo>
                    <a:pt x="96" y="200"/>
                  </a:lnTo>
                  <a:lnTo>
                    <a:pt x="68" y="241"/>
                  </a:lnTo>
                  <a:lnTo>
                    <a:pt x="41" y="309"/>
                  </a:lnTo>
                  <a:lnTo>
                    <a:pt x="27" y="350"/>
                  </a:lnTo>
                  <a:lnTo>
                    <a:pt x="14" y="391"/>
                  </a:lnTo>
                  <a:lnTo>
                    <a:pt x="0" y="445"/>
                  </a:lnTo>
                  <a:lnTo>
                    <a:pt x="0" y="486"/>
                  </a:lnTo>
                  <a:lnTo>
                    <a:pt x="0" y="527"/>
                  </a:lnTo>
                  <a:lnTo>
                    <a:pt x="0" y="568"/>
                  </a:lnTo>
                  <a:lnTo>
                    <a:pt x="0" y="609"/>
                  </a:lnTo>
                  <a:lnTo>
                    <a:pt x="0" y="650"/>
                  </a:lnTo>
                  <a:lnTo>
                    <a:pt x="14" y="691"/>
                  </a:lnTo>
                  <a:lnTo>
                    <a:pt x="41" y="745"/>
                  </a:lnTo>
                  <a:lnTo>
                    <a:pt x="82" y="800"/>
                  </a:lnTo>
                  <a:lnTo>
                    <a:pt x="123" y="827"/>
                  </a:lnTo>
                  <a:lnTo>
                    <a:pt x="164" y="868"/>
                  </a:lnTo>
                  <a:lnTo>
                    <a:pt x="205" y="868"/>
                  </a:lnTo>
                  <a:lnTo>
                    <a:pt x="227" y="86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4" name="Freeform 76"/>
            <p:cNvSpPr>
              <a:spLocks/>
            </p:cNvSpPr>
            <p:nvPr/>
          </p:nvSpPr>
          <p:spPr bwMode="auto">
            <a:xfrm>
              <a:off x="6760170" y="3633886"/>
              <a:ext cx="692150" cy="1449388"/>
            </a:xfrm>
            <a:custGeom>
              <a:avLst/>
              <a:gdLst>
                <a:gd name="T0" fmla="*/ 2147483647 w 436"/>
                <a:gd name="T1" fmla="*/ 0 h 913"/>
                <a:gd name="T2" fmla="*/ 2147483647 w 436"/>
                <a:gd name="T3" fmla="*/ 2147483647 h 913"/>
                <a:gd name="T4" fmla="*/ 2147483647 w 436"/>
                <a:gd name="T5" fmla="*/ 2147483647 h 913"/>
                <a:gd name="T6" fmla="*/ 2147483647 w 436"/>
                <a:gd name="T7" fmla="*/ 2147483647 h 913"/>
                <a:gd name="T8" fmla="*/ 2147483647 w 436"/>
                <a:gd name="T9" fmla="*/ 2147483647 h 913"/>
                <a:gd name="T10" fmla="*/ 2147483647 w 436"/>
                <a:gd name="T11" fmla="*/ 2147483647 h 913"/>
                <a:gd name="T12" fmla="*/ 2147483647 w 436"/>
                <a:gd name="T13" fmla="*/ 2147483647 h 913"/>
                <a:gd name="T14" fmla="*/ 2147483647 w 436"/>
                <a:gd name="T15" fmla="*/ 2147483647 h 913"/>
                <a:gd name="T16" fmla="*/ 2147483647 w 436"/>
                <a:gd name="T17" fmla="*/ 2147483647 h 913"/>
                <a:gd name="T18" fmla="*/ 2147483647 w 436"/>
                <a:gd name="T19" fmla="*/ 2147483647 h 913"/>
                <a:gd name="T20" fmla="*/ 2147483647 w 436"/>
                <a:gd name="T21" fmla="*/ 2147483647 h 913"/>
                <a:gd name="T22" fmla="*/ 2147483647 w 436"/>
                <a:gd name="T23" fmla="*/ 2147483647 h 913"/>
                <a:gd name="T24" fmla="*/ 2147483647 w 436"/>
                <a:gd name="T25" fmla="*/ 2147483647 h 913"/>
                <a:gd name="T26" fmla="*/ 2147483647 w 436"/>
                <a:gd name="T27" fmla="*/ 2147483647 h 913"/>
                <a:gd name="T28" fmla="*/ 2147483647 w 436"/>
                <a:gd name="T29" fmla="*/ 2147483647 h 913"/>
                <a:gd name="T30" fmla="*/ 2147483647 w 436"/>
                <a:gd name="T31" fmla="*/ 2147483647 h 913"/>
                <a:gd name="T32" fmla="*/ 2147483647 w 436"/>
                <a:gd name="T33" fmla="*/ 2147483647 h 913"/>
                <a:gd name="T34" fmla="*/ 2147483647 w 436"/>
                <a:gd name="T35" fmla="*/ 2147483647 h 913"/>
                <a:gd name="T36" fmla="*/ 0 w 436"/>
                <a:gd name="T37" fmla="*/ 2147483647 h 913"/>
                <a:gd name="T38" fmla="*/ 0 w 436"/>
                <a:gd name="T39" fmla="*/ 2147483647 h 9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36"/>
                <a:gd name="T61" fmla="*/ 0 h 913"/>
                <a:gd name="T62" fmla="*/ 436 w 436"/>
                <a:gd name="T63" fmla="*/ 913 h 9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36" h="913">
                  <a:moveTo>
                    <a:pt x="96" y="0"/>
                  </a:moveTo>
                  <a:lnTo>
                    <a:pt x="190" y="9"/>
                  </a:lnTo>
                  <a:lnTo>
                    <a:pt x="299" y="36"/>
                  </a:lnTo>
                  <a:lnTo>
                    <a:pt x="381" y="145"/>
                  </a:lnTo>
                  <a:lnTo>
                    <a:pt x="408" y="227"/>
                  </a:lnTo>
                  <a:lnTo>
                    <a:pt x="435" y="309"/>
                  </a:lnTo>
                  <a:lnTo>
                    <a:pt x="435" y="363"/>
                  </a:lnTo>
                  <a:lnTo>
                    <a:pt x="435" y="418"/>
                  </a:lnTo>
                  <a:lnTo>
                    <a:pt x="435" y="513"/>
                  </a:lnTo>
                  <a:lnTo>
                    <a:pt x="422" y="622"/>
                  </a:lnTo>
                  <a:lnTo>
                    <a:pt x="408" y="663"/>
                  </a:lnTo>
                  <a:lnTo>
                    <a:pt x="367" y="704"/>
                  </a:lnTo>
                  <a:lnTo>
                    <a:pt x="326" y="745"/>
                  </a:lnTo>
                  <a:lnTo>
                    <a:pt x="272" y="786"/>
                  </a:lnTo>
                  <a:lnTo>
                    <a:pt x="217" y="813"/>
                  </a:lnTo>
                  <a:lnTo>
                    <a:pt x="163" y="841"/>
                  </a:lnTo>
                  <a:lnTo>
                    <a:pt x="108" y="881"/>
                  </a:lnTo>
                  <a:lnTo>
                    <a:pt x="67" y="909"/>
                  </a:lnTo>
                  <a:lnTo>
                    <a:pt x="0" y="91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5" name="Rectangle 77"/>
            <p:cNvSpPr>
              <a:spLocks noChangeArrowheads="1"/>
            </p:cNvSpPr>
            <p:nvPr/>
          </p:nvSpPr>
          <p:spPr bwMode="auto">
            <a:xfrm>
              <a:off x="5145683" y="2946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a</a:t>
              </a:r>
            </a:p>
          </p:txBody>
        </p:sp>
        <p:sp>
          <p:nvSpPr>
            <p:cNvPr id="58396" name="Rectangle 78"/>
            <p:cNvSpPr>
              <a:spLocks noChangeArrowheads="1"/>
            </p:cNvSpPr>
            <p:nvPr/>
          </p:nvSpPr>
          <p:spPr bwMode="auto">
            <a:xfrm>
              <a:off x="5831483" y="2946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b</a:t>
              </a:r>
            </a:p>
          </p:txBody>
        </p:sp>
        <p:sp>
          <p:nvSpPr>
            <p:cNvPr id="58397" name="Rectangle 80"/>
            <p:cNvSpPr>
              <a:spLocks noChangeArrowheads="1"/>
            </p:cNvSpPr>
            <p:nvPr/>
          </p:nvSpPr>
          <p:spPr bwMode="auto">
            <a:xfrm>
              <a:off x="5069483" y="37083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d</a:t>
              </a:r>
            </a:p>
          </p:txBody>
        </p:sp>
        <p:sp>
          <p:nvSpPr>
            <p:cNvPr id="58398" name="Rectangle 81"/>
            <p:cNvSpPr>
              <a:spLocks noChangeArrowheads="1"/>
            </p:cNvSpPr>
            <p:nvPr/>
          </p:nvSpPr>
          <p:spPr bwMode="auto">
            <a:xfrm>
              <a:off x="5831483" y="3632175"/>
              <a:ext cx="3159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e</a:t>
              </a:r>
            </a:p>
          </p:txBody>
        </p:sp>
        <p:sp>
          <p:nvSpPr>
            <p:cNvPr id="58399" name="Rectangle 82"/>
            <p:cNvSpPr>
              <a:spLocks noChangeArrowheads="1"/>
            </p:cNvSpPr>
            <p:nvPr/>
          </p:nvSpPr>
          <p:spPr bwMode="auto">
            <a:xfrm>
              <a:off x="6898283" y="3810471"/>
              <a:ext cx="2651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f</a:t>
              </a:r>
            </a:p>
          </p:txBody>
        </p:sp>
        <p:sp>
          <p:nvSpPr>
            <p:cNvPr id="58400" name="Rectangle 83"/>
            <p:cNvSpPr>
              <a:spLocks noChangeArrowheads="1"/>
            </p:cNvSpPr>
            <p:nvPr/>
          </p:nvSpPr>
          <p:spPr bwMode="auto">
            <a:xfrm>
              <a:off x="5145683" y="43941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g</a:t>
              </a:r>
            </a:p>
          </p:txBody>
        </p:sp>
        <p:sp>
          <p:nvSpPr>
            <p:cNvPr id="58401" name="Rectangle 84"/>
            <p:cNvSpPr>
              <a:spLocks noChangeArrowheads="1"/>
            </p:cNvSpPr>
            <p:nvPr/>
          </p:nvSpPr>
          <p:spPr bwMode="auto">
            <a:xfrm>
              <a:off x="5907683" y="4317975"/>
              <a:ext cx="33337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h</a:t>
              </a:r>
            </a:p>
          </p:txBody>
        </p:sp>
        <p:sp>
          <p:nvSpPr>
            <p:cNvPr id="58402" name="Rectangle 85"/>
            <p:cNvSpPr>
              <a:spLocks noChangeArrowheads="1"/>
            </p:cNvSpPr>
            <p:nvPr/>
          </p:nvSpPr>
          <p:spPr bwMode="auto">
            <a:xfrm>
              <a:off x="6898283" y="4801071"/>
              <a:ext cx="265112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zh-TW" i="1"/>
                <a:t>i</a:t>
              </a:r>
            </a:p>
          </p:txBody>
        </p:sp>
      </p:grp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833438" y="3619500"/>
            <a:ext cx="7772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ea typeface="宋体" charset="0"/>
                <a:cs typeface="宋体" charset="0"/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  <a:ea typeface="宋体" charset="0"/>
                <a:cs typeface="宋体" charset="0"/>
              </a:rPr>
              <a:t>5</a:t>
            </a:r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]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：设Ｇ＝（Ｖ，Ｅ）是ｎ个顶点的简单图，如果任何一对顶点的度之和≥ｎ－１，则Ｇ中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一定有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哈密顿</a:t>
            </a:r>
            <a:r>
              <a:rPr lang="zh-CN" altLang="en-US" sz="2800" dirty="0" smtClean="0">
                <a:solidFill>
                  <a:schemeClr val="tx1"/>
                </a:solidFill>
                <a:ea typeface="宋体" charset="0"/>
                <a:cs typeface="宋体" charset="0"/>
              </a:rPr>
              <a:t>道路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ea typeface="宋体" charset="0"/>
                <a:cs typeface="宋体" charset="0"/>
              </a:rPr>
              <a:t>n&gt;=2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  <a:cs typeface="宋体" charset="0"/>
              </a:rPr>
              <a:t>）。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755650" y="5413375"/>
            <a:ext cx="80772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/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rgbClr val="FF0000"/>
                </a:solidFill>
                <a:latin typeface="宋体" charset="0"/>
                <a:ea typeface="宋体" charset="0"/>
                <a:cs typeface="宋体" charset="0"/>
              </a:rPr>
              <a:t>推论</a:t>
            </a:r>
            <a:r>
              <a:rPr lang="en-US" altLang="zh-CN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：Ｇ＝（Ｖ，Ｅ）是ｎ≥３的简单图，若任何一对顶点的度之和≥ｎ，则Ｇ必有哈密顿回路。</a:t>
            </a:r>
            <a:endParaRPr lang="zh-CN" altLang="en-US" sz="280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15" grpId="0" autoUpdateAnimBg="0"/>
      <p:bldP spid="11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28"/>
          <p:cNvSpPr txBox="1">
            <a:spLocks noChangeArrowheads="1"/>
          </p:cNvSpPr>
          <p:nvPr/>
        </p:nvSpPr>
        <p:spPr bwMode="auto">
          <a:xfrm>
            <a:off x="250825" y="1079500"/>
            <a:ext cx="82804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15000"/>
              </a:spcBef>
            </a:pPr>
            <a:r>
              <a:rPr kumimoji="0" lang="zh-CN" altLang="en-US"/>
              <a:t>近代图论的历史可追溯到</a:t>
            </a:r>
            <a:r>
              <a:rPr kumimoji="0" lang="en-US" altLang="zh-CN"/>
              <a:t>18</a:t>
            </a:r>
            <a:r>
              <a:rPr kumimoji="0" lang="zh-CN" altLang="en-US"/>
              <a:t>世纪的七桥问题</a:t>
            </a:r>
            <a:r>
              <a:rPr kumimoji="0" lang="en-US" altLang="zh-CN">
                <a:latin typeface="华文细黑" charset="0"/>
              </a:rPr>
              <a:t>—</a:t>
            </a:r>
            <a:r>
              <a:rPr kumimoji="0" lang="zh-CN" altLang="en-US"/>
              <a:t>穿过</a:t>
            </a:r>
            <a:r>
              <a:rPr kumimoji="0" lang="en-US" altLang="zh-CN"/>
              <a:t>K</a:t>
            </a:r>
            <a:r>
              <a:rPr kumimoji="0" lang="en-US" altLang="zh-CN">
                <a:latin typeface="华文细黑" charset="0"/>
              </a:rPr>
              <a:t>ö</a:t>
            </a:r>
            <a:r>
              <a:rPr kumimoji="0" lang="en-US" altLang="zh-CN"/>
              <a:t>nigsberg</a:t>
            </a:r>
            <a:r>
              <a:rPr kumimoji="0" lang="zh-CN" altLang="en-US"/>
              <a:t>城的七座桥，要求每座桥通过一次且仅通过一次。</a:t>
            </a:r>
            <a:r>
              <a:rPr lang="zh-CN" altLang="en-US"/>
              <a:t> 这就是著名的“哥尼斯堡 </a:t>
            </a:r>
            <a:r>
              <a:rPr lang="en-US" altLang="zh-CN"/>
              <a:t>7 </a:t>
            </a:r>
            <a:r>
              <a:rPr lang="zh-CN" altLang="en-US"/>
              <a:t>桥”难题。</a:t>
            </a:r>
            <a:r>
              <a:rPr lang="en-US" altLang="zh-CN"/>
              <a:t>Euler1736</a:t>
            </a:r>
            <a:r>
              <a:rPr lang="zh-CN" altLang="en-US"/>
              <a:t>年证明了不可能存在这样的路线。</a:t>
            </a:r>
          </a:p>
        </p:txBody>
      </p:sp>
      <p:sp>
        <p:nvSpPr>
          <p:cNvPr id="330873" name="Rectangle 121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pSp>
        <p:nvGrpSpPr>
          <p:cNvPr id="18435" name="Group 168"/>
          <p:cNvGrpSpPr>
            <a:grpSpLocks/>
          </p:cNvGrpSpPr>
          <p:nvPr/>
        </p:nvGrpSpPr>
        <p:grpSpPr bwMode="auto">
          <a:xfrm>
            <a:off x="395288" y="3024188"/>
            <a:ext cx="7739062" cy="2271712"/>
            <a:chOff x="228" y="1905"/>
            <a:chExt cx="4875" cy="1431"/>
          </a:xfrm>
        </p:grpSpPr>
        <p:cxnSp>
          <p:nvCxnSpPr>
            <p:cNvPr id="18436" name="AutoShape 43"/>
            <p:cNvCxnSpPr>
              <a:cxnSpLocks noChangeShapeType="1"/>
            </p:cNvCxnSpPr>
            <p:nvPr/>
          </p:nvCxnSpPr>
          <p:spPr bwMode="auto">
            <a:xfrm flipH="1">
              <a:off x="1090" y="2767"/>
              <a:ext cx="136" cy="54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7" name="AutoShape 47"/>
            <p:cNvCxnSpPr>
              <a:cxnSpLocks noChangeShapeType="1"/>
            </p:cNvCxnSpPr>
            <p:nvPr/>
          </p:nvCxnSpPr>
          <p:spPr bwMode="auto">
            <a:xfrm>
              <a:off x="2905" y="1905"/>
              <a:ext cx="45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8" name="AutoShape 48"/>
            <p:cNvCxnSpPr>
              <a:cxnSpLocks noChangeShapeType="1"/>
            </p:cNvCxnSpPr>
            <p:nvPr/>
          </p:nvCxnSpPr>
          <p:spPr bwMode="auto">
            <a:xfrm flipH="1">
              <a:off x="3131" y="1905"/>
              <a:ext cx="385" cy="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9" name="AutoShape 51"/>
            <p:cNvCxnSpPr>
              <a:cxnSpLocks noChangeShapeType="1"/>
            </p:cNvCxnSpPr>
            <p:nvPr/>
          </p:nvCxnSpPr>
          <p:spPr bwMode="auto">
            <a:xfrm>
              <a:off x="3268" y="2631"/>
              <a:ext cx="523" cy="68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0" name="AutoShape 95"/>
            <p:cNvCxnSpPr>
              <a:cxnSpLocks noChangeShapeType="1"/>
            </p:cNvCxnSpPr>
            <p:nvPr/>
          </p:nvCxnSpPr>
          <p:spPr bwMode="auto">
            <a:xfrm flipV="1">
              <a:off x="954" y="2722"/>
              <a:ext cx="111" cy="6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1" name="AutoShape 96"/>
            <p:cNvCxnSpPr>
              <a:cxnSpLocks noChangeShapeType="1"/>
              <a:stCxn id="18448" idx="2"/>
            </p:cNvCxnSpPr>
            <p:nvPr/>
          </p:nvCxnSpPr>
          <p:spPr bwMode="auto">
            <a:xfrm flipH="1">
              <a:off x="2814" y="2704"/>
              <a:ext cx="136" cy="59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2" name="Arc 34"/>
            <p:cNvSpPr>
              <a:spLocks/>
            </p:cNvSpPr>
            <p:nvPr/>
          </p:nvSpPr>
          <p:spPr bwMode="auto">
            <a:xfrm flipH="1" flipV="1">
              <a:off x="455" y="2432"/>
              <a:ext cx="624" cy="384"/>
            </a:xfrm>
            <a:custGeom>
              <a:avLst/>
              <a:gdLst>
                <a:gd name="T0" fmla="*/ 0 w 22072"/>
                <a:gd name="T1" fmla="*/ 0 h 43200"/>
                <a:gd name="T2" fmla="*/ 0 w 22072"/>
                <a:gd name="T3" fmla="*/ 0 h 43200"/>
                <a:gd name="T4" fmla="*/ 0 w 22072"/>
                <a:gd name="T5" fmla="*/ 0 h 43200"/>
                <a:gd name="T6" fmla="*/ 0 60000 65536"/>
                <a:gd name="T7" fmla="*/ 0 60000 65536"/>
                <a:gd name="T8" fmla="*/ 0 60000 65536"/>
                <a:gd name="T9" fmla="*/ 0 w 22072"/>
                <a:gd name="T10" fmla="*/ 0 h 43200"/>
                <a:gd name="T11" fmla="*/ 22072 w 220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72" h="43200" fill="none" extrusionOk="0">
                  <a:moveTo>
                    <a:pt x="471" y="0"/>
                  </a:moveTo>
                  <a:cubicBezTo>
                    <a:pt x="12401" y="0"/>
                    <a:pt x="22072" y="9670"/>
                    <a:pt x="22072" y="21600"/>
                  </a:cubicBezTo>
                  <a:cubicBezTo>
                    <a:pt x="22072" y="33529"/>
                    <a:pt x="12401" y="43200"/>
                    <a:pt x="472" y="43200"/>
                  </a:cubicBezTo>
                  <a:cubicBezTo>
                    <a:pt x="314" y="43200"/>
                    <a:pt x="157" y="43198"/>
                    <a:pt x="0" y="43194"/>
                  </a:cubicBezTo>
                </a:path>
                <a:path w="22072" h="43200" stroke="0" extrusionOk="0">
                  <a:moveTo>
                    <a:pt x="471" y="0"/>
                  </a:moveTo>
                  <a:cubicBezTo>
                    <a:pt x="12401" y="0"/>
                    <a:pt x="22072" y="9670"/>
                    <a:pt x="22072" y="21600"/>
                  </a:cubicBezTo>
                  <a:cubicBezTo>
                    <a:pt x="22072" y="33529"/>
                    <a:pt x="12401" y="43200"/>
                    <a:pt x="472" y="43200"/>
                  </a:cubicBezTo>
                  <a:cubicBezTo>
                    <a:pt x="314" y="43200"/>
                    <a:pt x="157" y="43198"/>
                    <a:pt x="0" y="43194"/>
                  </a:cubicBezTo>
                  <a:lnTo>
                    <a:pt x="472" y="21600"/>
                  </a:lnTo>
                  <a:lnTo>
                    <a:pt x="47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Arc 35"/>
            <p:cNvSpPr>
              <a:spLocks/>
            </p:cNvSpPr>
            <p:nvPr/>
          </p:nvSpPr>
          <p:spPr bwMode="auto">
            <a:xfrm>
              <a:off x="1226" y="2432"/>
              <a:ext cx="3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Arc 36"/>
            <p:cNvSpPr>
              <a:spLocks/>
            </p:cNvSpPr>
            <p:nvPr/>
          </p:nvSpPr>
          <p:spPr bwMode="auto">
            <a:xfrm flipV="1">
              <a:off x="1226" y="2704"/>
              <a:ext cx="384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Arc 37"/>
            <p:cNvSpPr>
              <a:spLocks/>
            </p:cNvSpPr>
            <p:nvPr/>
          </p:nvSpPr>
          <p:spPr bwMode="auto">
            <a:xfrm flipH="1">
              <a:off x="2315" y="2386"/>
              <a:ext cx="402" cy="240"/>
            </a:xfrm>
            <a:custGeom>
              <a:avLst/>
              <a:gdLst>
                <a:gd name="T0" fmla="*/ 0 w 18092"/>
                <a:gd name="T1" fmla="*/ 0 h 21600"/>
                <a:gd name="T2" fmla="*/ 0 w 18092"/>
                <a:gd name="T3" fmla="*/ 0 h 21600"/>
                <a:gd name="T4" fmla="*/ 0 w 18092"/>
                <a:gd name="T5" fmla="*/ 0 h 21600"/>
                <a:gd name="T6" fmla="*/ 0 60000 65536"/>
                <a:gd name="T7" fmla="*/ 0 60000 65536"/>
                <a:gd name="T8" fmla="*/ 0 60000 65536"/>
                <a:gd name="T9" fmla="*/ 0 w 18092"/>
                <a:gd name="T10" fmla="*/ 0 h 21600"/>
                <a:gd name="T11" fmla="*/ 18092 w 1809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092" h="21600" fill="none" extrusionOk="0">
                  <a:moveTo>
                    <a:pt x="-1" y="0"/>
                  </a:moveTo>
                  <a:cubicBezTo>
                    <a:pt x="7299" y="0"/>
                    <a:pt x="14104" y="3686"/>
                    <a:pt x="18091" y="9800"/>
                  </a:cubicBezTo>
                </a:path>
                <a:path w="18092" h="21600" stroke="0" extrusionOk="0">
                  <a:moveTo>
                    <a:pt x="-1" y="0"/>
                  </a:moveTo>
                  <a:cubicBezTo>
                    <a:pt x="7299" y="0"/>
                    <a:pt x="14104" y="3686"/>
                    <a:pt x="18091" y="98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38"/>
            <p:cNvSpPr>
              <a:spLocks/>
            </p:cNvSpPr>
            <p:nvPr/>
          </p:nvSpPr>
          <p:spPr bwMode="auto">
            <a:xfrm flipV="1">
              <a:off x="2315" y="2522"/>
              <a:ext cx="441" cy="240"/>
            </a:xfrm>
            <a:custGeom>
              <a:avLst/>
              <a:gdLst>
                <a:gd name="T0" fmla="*/ 0 w 22046"/>
                <a:gd name="T1" fmla="*/ 0 h 21600"/>
                <a:gd name="T2" fmla="*/ 0 w 22046"/>
                <a:gd name="T3" fmla="*/ 0 h 21600"/>
                <a:gd name="T4" fmla="*/ 0 w 2204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46"/>
                <a:gd name="T10" fmla="*/ 0 h 21600"/>
                <a:gd name="T11" fmla="*/ 22046 w 2204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46" h="21600" fill="none" extrusionOk="0">
                  <a:moveTo>
                    <a:pt x="-1" y="9248"/>
                  </a:moveTo>
                  <a:cubicBezTo>
                    <a:pt x="4038" y="3453"/>
                    <a:pt x="10656" y="-1"/>
                    <a:pt x="17720" y="0"/>
                  </a:cubicBezTo>
                  <a:cubicBezTo>
                    <a:pt x="19173" y="0"/>
                    <a:pt x="20622" y="146"/>
                    <a:pt x="22046" y="437"/>
                  </a:cubicBezTo>
                </a:path>
                <a:path w="22046" h="21600" stroke="0" extrusionOk="0">
                  <a:moveTo>
                    <a:pt x="-1" y="9248"/>
                  </a:moveTo>
                  <a:cubicBezTo>
                    <a:pt x="4038" y="3453"/>
                    <a:pt x="10656" y="-1"/>
                    <a:pt x="17720" y="0"/>
                  </a:cubicBezTo>
                  <a:cubicBezTo>
                    <a:pt x="19173" y="0"/>
                    <a:pt x="20622" y="146"/>
                    <a:pt x="22046" y="437"/>
                  </a:cubicBezTo>
                  <a:lnTo>
                    <a:pt x="17720" y="21600"/>
                  </a:lnTo>
                  <a:lnTo>
                    <a:pt x="-1" y="924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Arc 39"/>
            <p:cNvSpPr>
              <a:spLocks/>
            </p:cNvSpPr>
            <p:nvPr/>
          </p:nvSpPr>
          <p:spPr bwMode="auto">
            <a:xfrm>
              <a:off x="2950" y="2341"/>
              <a:ext cx="250" cy="48"/>
            </a:xfrm>
            <a:custGeom>
              <a:avLst/>
              <a:gdLst>
                <a:gd name="T0" fmla="*/ 0 w 16068"/>
                <a:gd name="T1" fmla="*/ 0 h 21600"/>
                <a:gd name="T2" fmla="*/ 0 w 16068"/>
                <a:gd name="T3" fmla="*/ 0 h 21600"/>
                <a:gd name="T4" fmla="*/ 0 w 16068"/>
                <a:gd name="T5" fmla="*/ 0 h 21600"/>
                <a:gd name="T6" fmla="*/ 0 60000 65536"/>
                <a:gd name="T7" fmla="*/ 0 60000 65536"/>
                <a:gd name="T8" fmla="*/ 0 60000 65536"/>
                <a:gd name="T9" fmla="*/ 0 w 16068"/>
                <a:gd name="T10" fmla="*/ 0 h 21600"/>
                <a:gd name="T11" fmla="*/ 16068 w 1606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68" h="21600" fill="none" extrusionOk="0">
                  <a:moveTo>
                    <a:pt x="-1" y="0"/>
                  </a:moveTo>
                  <a:cubicBezTo>
                    <a:pt x="6130" y="0"/>
                    <a:pt x="11971" y="2604"/>
                    <a:pt x="16068" y="7164"/>
                  </a:cubicBezTo>
                </a:path>
                <a:path w="16068" h="21600" stroke="0" extrusionOk="0">
                  <a:moveTo>
                    <a:pt x="-1" y="0"/>
                  </a:moveTo>
                  <a:cubicBezTo>
                    <a:pt x="6130" y="0"/>
                    <a:pt x="11971" y="2604"/>
                    <a:pt x="16068" y="716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8" name="Arc 40"/>
            <p:cNvSpPr>
              <a:spLocks/>
            </p:cNvSpPr>
            <p:nvPr/>
          </p:nvSpPr>
          <p:spPr bwMode="auto">
            <a:xfrm flipV="1">
              <a:off x="2950" y="2704"/>
              <a:ext cx="384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9" name="Arc 41"/>
            <p:cNvSpPr>
              <a:spLocks/>
            </p:cNvSpPr>
            <p:nvPr/>
          </p:nvSpPr>
          <p:spPr bwMode="auto">
            <a:xfrm flipV="1">
              <a:off x="1241" y="1978"/>
              <a:ext cx="1423" cy="96"/>
            </a:xfrm>
            <a:custGeom>
              <a:avLst/>
              <a:gdLst>
                <a:gd name="T0" fmla="*/ 0 w 22082"/>
                <a:gd name="T1" fmla="*/ 0 h 21600"/>
                <a:gd name="T2" fmla="*/ 0 w 22082"/>
                <a:gd name="T3" fmla="*/ 0 h 21600"/>
                <a:gd name="T4" fmla="*/ 0 w 22082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82"/>
                <a:gd name="T10" fmla="*/ 0 h 21600"/>
                <a:gd name="T11" fmla="*/ 22082 w 2208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82" h="21600" fill="none" extrusionOk="0">
                  <a:moveTo>
                    <a:pt x="0" y="5"/>
                  </a:moveTo>
                  <a:cubicBezTo>
                    <a:pt x="160" y="1"/>
                    <a:pt x="321" y="-1"/>
                    <a:pt x="482" y="0"/>
                  </a:cubicBezTo>
                  <a:cubicBezTo>
                    <a:pt x="12411" y="0"/>
                    <a:pt x="22082" y="9670"/>
                    <a:pt x="22082" y="21600"/>
                  </a:cubicBezTo>
                </a:path>
                <a:path w="22082" h="21600" stroke="0" extrusionOk="0">
                  <a:moveTo>
                    <a:pt x="0" y="5"/>
                  </a:moveTo>
                  <a:cubicBezTo>
                    <a:pt x="160" y="1"/>
                    <a:pt x="321" y="-1"/>
                    <a:pt x="482" y="0"/>
                  </a:cubicBezTo>
                  <a:cubicBezTo>
                    <a:pt x="12411" y="0"/>
                    <a:pt x="22082" y="9670"/>
                    <a:pt x="22082" y="21600"/>
                  </a:cubicBezTo>
                  <a:lnTo>
                    <a:pt x="482" y="21600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Arc 42"/>
            <p:cNvSpPr>
              <a:spLocks/>
            </p:cNvSpPr>
            <p:nvPr/>
          </p:nvSpPr>
          <p:spPr bwMode="auto">
            <a:xfrm flipV="1">
              <a:off x="1136" y="3157"/>
              <a:ext cx="1488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51" name="AutoShape 44"/>
            <p:cNvCxnSpPr>
              <a:cxnSpLocks noChangeShapeType="1"/>
            </p:cNvCxnSpPr>
            <p:nvPr/>
          </p:nvCxnSpPr>
          <p:spPr bwMode="auto">
            <a:xfrm>
              <a:off x="2678" y="1933"/>
              <a:ext cx="46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2" name="AutoShape 45"/>
            <p:cNvCxnSpPr>
              <a:cxnSpLocks noChangeShapeType="1"/>
            </p:cNvCxnSpPr>
            <p:nvPr/>
          </p:nvCxnSpPr>
          <p:spPr bwMode="auto">
            <a:xfrm flipH="1">
              <a:off x="2587" y="2704"/>
              <a:ext cx="190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3" name="Arc 46"/>
            <p:cNvSpPr>
              <a:spLocks/>
            </p:cNvSpPr>
            <p:nvPr/>
          </p:nvSpPr>
          <p:spPr bwMode="auto">
            <a:xfrm>
              <a:off x="2905" y="1978"/>
              <a:ext cx="562" cy="96"/>
            </a:xfrm>
            <a:custGeom>
              <a:avLst/>
              <a:gdLst>
                <a:gd name="T0" fmla="*/ 0 w 10550"/>
                <a:gd name="T1" fmla="*/ 0 h 21600"/>
                <a:gd name="T2" fmla="*/ 0 w 10550"/>
                <a:gd name="T3" fmla="*/ 0 h 21600"/>
                <a:gd name="T4" fmla="*/ 0 w 10550"/>
                <a:gd name="T5" fmla="*/ 0 h 21600"/>
                <a:gd name="T6" fmla="*/ 0 60000 65536"/>
                <a:gd name="T7" fmla="*/ 0 60000 65536"/>
                <a:gd name="T8" fmla="*/ 0 60000 65536"/>
                <a:gd name="T9" fmla="*/ 0 w 10550"/>
                <a:gd name="T10" fmla="*/ 0 h 21600"/>
                <a:gd name="T11" fmla="*/ 10550 w 1055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50" h="21600" fill="none" extrusionOk="0">
                  <a:moveTo>
                    <a:pt x="-1" y="0"/>
                  </a:moveTo>
                  <a:cubicBezTo>
                    <a:pt x="3694" y="0"/>
                    <a:pt x="7326" y="947"/>
                    <a:pt x="10550" y="2751"/>
                  </a:cubicBezTo>
                </a:path>
                <a:path w="10550" h="21600" stroke="0" extrusionOk="0">
                  <a:moveTo>
                    <a:pt x="-1" y="0"/>
                  </a:moveTo>
                  <a:cubicBezTo>
                    <a:pt x="3694" y="0"/>
                    <a:pt x="7326" y="947"/>
                    <a:pt x="10550" y="275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Arc 49"/>
            <p:cNvSpPr>
              <a:spLocks/>
            </p:cNvSpPr>
            <p:nvPr/>
          </p:nvSpPr>
          <p:spPr bwMode="auto">
            <a:xfrm flipV="1">
              <a:off x="3676" y="1933"/>
              <a:ext cx="1392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Arc 50"/>
            <p:cNvSpPr>
              <a:spLocks/>
            </p:cNvSpPr>
            <p:nvPr/>
          </p:nvSpPr>
          <p:spPr bwMode="auto">
            <a:xfrm flipV="1">
              <a:off x="2859" y="3157"/>
              <a:ext cx="816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Arc 52"/>
            <p:cNvSpPr>
              <a:spLocks/>
            </p:cNvSpPr>
            <p:nvPr/>
          </p:nvSpPr>
          <p:spPr bwMode="auto">
            <a:xfrm flipV="1">
              <a:off x="3903" y="3112"/>
              <a:ext cx="1200" cy="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Arc 53"/>
            <p:cNvSpPr>
              <a:spLocks/>
            </p:cNvSpPr>
            <p:nvPr/>
          </p:nvSpPr>
          <p:spPr bwMode="auto">
            <a:xfrm>
              <a:off x="3404" y="2386"/>
              <a:ext cx="288" cy="272"/>
            </a:xfrm>
            <a:custGeom>
              <a:avLst/>
              <a:gdLst>
                <a:gd name="T0" fmla="*/ 0 w 21600"/>
                <a:gd name="T1" fmla="*/ 0 h 40907"/>
                <a:gd name="T2" fmla="*/ 0 w 21600"/>
                <a:gd name="T3" fmla="*/ 0 h 40907"/>
                <a:gd name="T4" fmla="*/ 0 w 21600"/>
                <a:gd name="T5" fmla="*/ 0 h 409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40907"/>
                <a:gd name="T11" fmla="*/ 21600 w 21600"/>
                <a:gd name="T12" fmla="*/ 40907 h 409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090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771"/>
                    <a:pt x="16988" y="37243"/>
                    <a:pt x="9685" y="40907"/>
                  </a:cubicBezTo>
                </a:path>
                <a:path w="21600" h="4090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771"/>
                    <a:pt x="16988" y="37243"/>
                    <a:pt x="9685" y="4090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58" name="AutoShape 54"/>
            <p:cNvCxnSpPr>
              <a:cxnSpLocks noChangeShapeType="1"/>
            </p:cNvCxnSpPr>
            <p:nvPr/>
          </p:nvCxnSpPr>
          <p:spPr bwMode="auto">
            <a:xfrm>
              <a:off x="3449" y="2568"/>
              <a:ext cx="506" cy="68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9" name="AutoShape 55"/>
            <p:cNvCxnSpPr>
              <a:cxnSpLocks noChangeShapeType="1"/>
            </p:cNvCxnSpPr>
            <p:nvPr/>
          </p:nvCxnSpPr>
          <p:spPr bwMode="auto">
            <a:xfrm flipH="1">
              <a:off x="3358" y="1933"/>
              <a:ext cx="362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60" name="Arc 56"/>
            <p:cNvSpPr>
              <a:spLocks/>
            </p:cNvSpPr>
            <p:nvPr/>
          </p:nvSpPr>
          <p:spPr bwMode="auto">
            <a:xfrm flipH="1">
              <a:off x="228" y="3203"/>
              <a:ext cx="7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Arc 57"/>
            <p:cNvSpPr>
              <a:spLocks/>
            </p:cNvSpPr>
            <p:nvPr/>
          </p:nvSpPr>
          <p:spPr bwMode="auto">
            <a:xfrm flipH="1">
              <a:off x="319" y="2069"/>
              <a:ext cx="77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62" name="AutoShape 58"/>
            <p:cNvCxnSpPr>
              <a:cxnSpLocks noChangeShapeType="1"/>
            </p:cNvCxnSpPr>
            <p:nvPr/>
          </p:nvCxnSpPr>
          <p:spPr bwMode="auto">
            <a:xfrm flipV="1">
              <a:off x="1453" y="2522"/>
              <a:ext cx="952" cy="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3" name="AutoShape 59"/>
            <p:cNvCxnSpPr>
              <a:cxnSpLocks noChangeShapeType="1"/>
            </p:cNvCxnSpPr>
            <p:nvPr/>
          </p:nvCxnSpPr>
          <p:spPr bwMode="auto">
            <a:xfrm flipV="1">
              <a:off x="1499" y="2658"/>
              <a:ext cx="907" cy="4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64" name="Arc 60"/>
            <p:cNvSpPr>
              <a:spLocks/>
            </p:cNvSpPr>
            <p:nvPr/>
          </p:nvSpPr>
          <p:spPr bwMode="auto">
            <a:xfrm flipV="1">
              <a:off x="274" y="2296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Arc 61"/>
            <p:cNvSpPr>
              <a:spLocks/>
            </p:cNvSpPr>
            <p:nvPr/>
          </p:nvSpPr>
          <p:spPr bwMode="auto">
            <a:xfrm>
              <a:off x="637" y="2205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Arc 62"/>
            <p:cNvSpPr>
              <a:spLocks/>
            </p:cNvSpPr>
            <p:nvPr/>
          </p:nvSpPr>
          <p:spPr bwMode="auto">
            <a:xfrm flipV="1">
              <a:off x="319" y="2386"/>
              <a:ext cx="318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Arc 63"/>
            <p:cNvSpPr>
              <a:spLocks/>
            </p:cNvSpPr>
            <p:nvPr/>
          </p:nvSpPr>
          <p:spPr bwMode="auto">
            <a:xfrm>
              <a:off x="274" y="2840"/>
              <a:ext cx="31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Arc 64"/>
            <p:cNvSpPr>
              <a:spLocks/>
            </p:cNvSpPr>
            <p:nvPr/>
          </p:nvSpPr>
          <p:spPr bwMode="auto">
            <a:xfrm>
              <a:off x="274" y="3067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Arc 65"/>
            <p:cNvSpPr>
              <a:spLocks/>
            </p:cNvSpPr>
            <p:nvPr/>
          </p:nvSpPr>
          <p:spPr bwMode="auto">
            <a:xfrm flipV="1">
              <a:off x="727" y="2931"/>
              <a:ext cx="136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Arc 66"/>
            <p:cNvSpPr>
              <a:spLocks/>
            </p:cNvSpPr>
            <p:nvPr/>
          </p:nvSpPr>
          <p:spPr bwMode="auto">
            <a:xfrm>
              <a:off x="818" y="3112"/>
              <a:ext cx="9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Arc 67"/>
            <p:cNvSpPr>
              <a:spLocks/>
            </p:cNvSpPr>
            <p:nvPr/>
          </p:nvSpPr>
          <p:spPr bwMode="auto">
            <a:xfrm flipV="1">
              <a:off x="1362" y="2160"/>
              <a:ext cx="27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Arc 68"/>
            <p:cNvSpPr>
              <a:spLocks/>
            </p:cNvSpPr>
            <p:nvPr/>
          </p:nvSpPr>
          <p:spPr bwMode="auto">
            <a:xfrm flipV="1">
              <a:off x="1680" y="2386"/>
              <a:ext cx="272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Arc 69"/>
            <p:cNvSpPr>
              <a:spLocks/>
            </p:cNvSpPr>
            <p:nvPr/>
          </p:nvSpPr>
          <p:spPr bwMode="auto">
            <a:xfrm>
              <a:off x="2043" y="2205"/>
              <a:ext cx="27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Arc 70"/>
            <p:cNvSpPr>
              <a:spLocks/>
            </p:cNvSpPr>
            <p:nvPr/>
          </p:nvSpPr>
          <p:spPr bwMode="auto">
            <a:xfrm flipV="1">
              <a:off x="2134" y="2296"/>
              <a:ext cx="36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Arc 71"/>
            <p:cNvSpPr>
              <a:spLocks/>
            </p:cNvSpPr>
            <p:nvPr/>
          </p:nvSpPr>
          <p:spPr bwMode="auto">
            <a:xfrm flipV="1">
              <a:off x="1408" y="2840"/>
              <a:ext cx="40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Arc 72"/>
            <p:cNvSpPr>
              <a:spLocks/>
            </p:cNvSpPr>
            <p:nvPr/>
          </p:nvSpPr>
          <p:spPr bwMode="auto">
            <a:xfrm>
              <a:off x="1408" y="3067"/>
              <a:ext cx="45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Arc 73"/>
            <p:cNvSpPr>
              <a:spLocks/>
            </p:cNvSpPr>
            <p:nvPr/>
          </p:nvSpPr>
          <p:spPr bwMode="auto">
            <a:xfrm flipV="1">
              <a:off x="1997" y="2795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Arc 74"/>
            <p:cNvSpPr>
              <a:spLocks/>
            </p:cNvSpPr>
            <p:nvPr/>
          </p:nvSpPr>
          <p:spPr bwMode="auto">
            <a:xfrm>
              <a:off x="1997" y="3067"/>
              <a:ext cx="409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Arc 75"/>
            <p:cNvSpPr>
              <a:spLocks/>
            </p:cNvSpPr>
            <p:nvPr/>
          </p:nvSpPr>
          <p:spPr bwMode="auto">
            <a:xfrm flipV="1">
              <a:off x="2406" y="2885"/>
              <a:ext cx="90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0" name="Arc 76"/>
            <p:cNvSpPr>
              <a:spLocks/>
            </p:cNvSpPr>
            <p:nvPr/>
          </p:nvSpPr>
          <p:spPr bwMode="auto">
            <a:xfrm flipV="1">
              <a:off x="1771" y="2931"/>
              <a:ext cx="18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1" name="Arc 77"/>
            <p:cNvSpPr>
              <a:spLocks/>
            </p:cNvSpPr>
            <p:nvPr/>
          </p:nvSpPr>
          <p:spPr bwMode="auto">
            <a:xfrm flipV="1">
              <a:off x="1544" y="2250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Arc 78"/>
            <p:cNvSpPr>
              <a:spLocks/>
            </p:cNvSpPr>
            <p:nvPr/>
          </p:nvSpPr>
          <p:spPr bwMode="auto">
            <a:xfrm>
              <a:off x="3041" y="2069"/>
              <a:ext cx="18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Arc 79"/>
            <p:cNvSpPr>
              <a:spLocks/>
            </p:cNvSpPr>
            <p:nvPr/>
          </p:nvSpPr>
          <p:spPr bwMode="auto">
            <a:xfrm flipV="1">
              <a:off x="3086" y="2205"/>
              <a:ext cx="136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4" name="Arc 80"/>
            <p:cNvSpPr>
              <a:spLocks/>
            </p:cNvSpPr>
            <p:nvPr/>
          </p:nvSpPr>
          <p:spPr bwMode="auto">
            <a:xfrm flipV="1">
              <a:off x="2995" y="2840"/>
              <a:ext cx="182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5" name="Arc 81"/>
            <p:cNvSpPr>
              <a:spLocks/>
            </p:cNvSpPr>
            <p:nvPr/>
          </p:nvSpPr>
          <p:spPr bwMode="auto">
            <a:xfrm>
              <a:off x="3041" y="3021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6" name="Arc 82"/>
            <p:cNvSpPr>
              <a:spLocks/>
            </p:cNvSpPr>
            <p:nvPr/>
          </p:nvSpPr>
          <p:spPr bwMode="auto">
            <a:xfrm flipV="1">
              <a:off x="3313" y="3067"/>
              <a:ext cx="91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7" name="Arc 83"/>
            <p:cNvSpPr>
              <a:spLocks/>
            </p:cNvSpPr>
            <p:nvPr/>
          </p:nvSpPr>
          <p:spPr bwMode="auto">
            <a:xfrm flipV="1">
              <a:off x="3268" y="2885"/>
              <a:ext cx="136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8" name="Arc 84"/>
            <p:cNvSpPr>
              <a:spLocks/>
            </p:cNvSpPr>
            <p:nvPr/>
          </p:nvSpPr>
          <p:spPr bwMode="auto">
            <a:xfrm>
              <a:off x="3721" y="2114"/>
              <a:ext cx="454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9" name="Arc 85"/>
            <p:cNvSpPr>
              <a:spLocks/>
            </p:cNvSpPr>
            <p:nvPr/>
          </p:nvSpPr>
          <p:spPr bwMode="auto">
            <a:xfrm>
              <a:off x="3812" y="2341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0" name="Arc 86"/>
            <p:cNvSpPr>
              <a:spLocks/>
            </p:cNvSpPr>
            <p:nvPr/>
          </p:nvSpPr>
          <p:spPr bwMode="auto">
            <a:xfrm flipV="1">
              <a:off x="3993" y="2205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1" name="Arc 87"/>
            <p:cNvSpPr>
              <a:spLocks/>
            </p:cNvSpPr>
            <p:nvPr/>
          </p:nvSpPr>
          <p:spPr bwMode="auto">
            <a:xfrm>
              <a:off x="3857" y="2704"/>
              <a:ext cx="408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2" name="Arc 88"/>
            <p:cNvSpPr>
              <a:spLocks/>
            </p:cNvSpPr>
            <p:nvPr/>
          </p:nvSpPr>
          <p:spPr bwMode="auto">
            <a:xfrm>
              <a:off x="3903" y="2976"/>
              <a:ext cx="31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Arc 89"/>
            <p:cNvSpPr>
              <a:spLocks/>
            </p:cNvSpPr>
            <p:nvPr/>
          </p:nvSpPr>
          <p:spPr bwMode="auto">
            <a:xfrm flipV="1">
              <a:off x="4175" y="2840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4" name="Arc 90"/>
            <p:cNvSpPr>
              <a:spLocks/>
            </p:cNvSpPr>
            <p:nvPr/>
          </p:nvSpPr>
          <p:spPr bwMode="auto">
            <a:xfrm flipV="1">
              <a:off x="4447" y="2976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5" name="Arc 91"/>
            <p:cNvSpPr>
              <a:spLocks/>
            </p:cNvSpPr>
            <p:nvPr/>
          </p:nvSpPr>
          <p:spPr bwMode="auto">
            <a:xfrm flipV="1">
              <a:off x="4265" y="2522"/>
              <a:ext cx="363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6" name="Arc 92"/>
            <p:cNvSpPr>
              <a:spLocks/>
            </p:cNvSpPr>
            <p:nvPr/>
          </p:nvSpPr>
          <p:spPr bwMode="auto">
            <a:xfrm>
              <a:off x="4447" y="2160"/>
              <a:ext cx="363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7" name="Arc 93"/>
            <p:cNvSpPr>
              <a:spLocks/>
            </p:cNvSpPr>
            <p:nvPr/>
          </p:nvSpPr>
          <p:spPr bwMode="auto">
            <a:xfrm>
              <a:off x="4764" y="2432"/>
              <a:ext cx="227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8" name="Arc 94"/>
            <p:cNvSpPr>
              <a:spLocks/>
            </p:cNvSpPr>
            <p:nvPr/>
          </p:nvSpPr>
          <p:spPr bwMode="auto">
            <a:xfrm>
              <a:off x="4719" y="2749"/>
              <a:ext cx="318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499" name="AutoShape 97"/>
            <p:cNvCxnSpPr>
              <a:cxnSpLocks noChangeShapeType="1"/>
            </p:cNvCxnSpPr>
            <p:nvPr/>
          </p:nvCxnSpPr>
          <p:spPr bwMode="auto">
            <a:xfrm>
              <a:off x="1045" y="2885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0" name="AutoShape 98"/>
            <p:cNvCxnSpPr>
              <a:cxnSpLocks noChangeShapeType="1"/>
            </p:cNvCxnSpPr>
            <p:nvPr/>
          </p:nvCxnSpPr>
          <p:spPr bwMode="auto">
            <a:xfrm>
              <a:off x="1000" y="3021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1" name="AutoShape 99"/>
            <p:cNvCxnSpPr>
              <a:cxnSpLocks noChangeShapeType="1"/>
            </p:cNvCxnSpPr>
            <p:nvPr/>
          </p:nvCxnSpPr>
          <p:spPr bwMode="auto">
            <a:xfrm>
              <a:off x="1000" y="3112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2" name="AutoShape 100"/>
            <p:cNvCxnSpPr>
              <a:cxnSpLocks noChangeShapeType="1"/>
            </p:cNvCxnSpPr>
            <p:nvPr/>
          </p:nvCxnSpPr>
          <p:spPr bwMode="auto">
            <a:xfrm>
              <a:off x="1680" y="2568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3" name="AutoShape 101"/>
            <p:cNvCxnSpPr>
              <a:cxnSpLocks noChangeShapeType="1"/>
            </p:cNvCxnSpPr>
            <p:nvPr/>
          </p:nvCxnSpPr>
          <p:spPr bwMode="auto">
            <a:xfrm>
              <a:off x="1771" y="2568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4" name="AutoShape 102"/>
            <p:cNvCxnSpPr>
              <a:cxnSpLocks noChangeShapeType="1"/>
            </p:cNvCxnSpPr>
            <p:nvPr/>
          </p:nvCxnSpPr>
          <p:spPr bwMode="auto">
            <a:xfrm>
              <a:off x="1861" y="2568"/>
              <a:ext cx="46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5" name="AutoShape 103"/>
            <p:cNvCxnSpPr>
              <a:cxnSpLocks noChangeShapeType="1"/>
            </p:cNvCxnSpPr>
            <p:nvPr/>
          </p:nvCxnSpPr>
          <p:spPr bwMode="auto">
            <a:xfrm>
              <a:off x="1952" y="2568"/>
              <a:ext cx="45" cy="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6" name="AutoShape 104"/>
            <p:cNvCxnSpPr>
              <a:cxnSpLocks noChangeShapeType="1"/>
            </p:cNvCxnSpPr>
            <p:nvPr/>
          </p:nvCxnSpPr>
          <p:spPr bwMode="auto">
            <a:xfrm>
              <a:off x="2043" y="2522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7" name="AutoShape 105"/>
            <p:cNvCxnSpPr>
              <a:cxnSpLocks noChangeShapeType="1"/>
            </p:cNvCxnSpPr>
            <p:nvPr/>
          </p:nvCxnSpPr>
          <p:spPr bwMode="auto">
            <a:xfrm>
              <a:off x="2134" y="2522"/>
              <a:ext cx="45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8" name="AutoShape 106"/>
            <p:cNvCxnSpPr>
              <a:cxnSpLocks noChangeShapeType="1"/>
            </p:cNvCxnSpPr>
            <p:nvPr/>
          </p:nvCxnSpPr>
          <p:spPr bwMode="auto">
            <a:xfrm flipV="1">
              <a:off x="2723" y="2250"/>
              <a:ext cx="227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9" name="AutoShape 107"/>
            <p:cNvCxnSpPr>
              <a:cxnSpLocks noChangeShapeType="1"/>
            </p:cNvCxnSpPr>
            <p:nvPr/>
          </p:nvCxnSpPr>
          <p:spPr bwMode="auto">
            <a:xfrm flipV="1">
              <a:off x="2678" y="2114"/>
              <a:ext cx="227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0" name="AutoShape 108"/>
            <p:cNvCxnSpPr>
              <a:cxnSpLocks noChangeShapeType="1"/>
            </p:cNvCxnSpPr>
            <p:nvPr/>
          </p:nvCxnSpPr>
          <p:spPr bwMode="auto">
            <a:xfrm>
              <a:off x="2723" y="2840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1" name="AutoShape 109"/>
            <p:cNvCxnSpPr>
              <a:cxnSpLocks noChangeShapeType="1"/>
            </p:cNvCxnSpPr>
            <p:nvPr/>
          </p:nvCxnSpPr>
          <p:spPr bwMode="auto">
            <a:xfrm>
              <a:off x="2678" y="2931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2" name="AutoShape 110"/>
            <p:cNvCxnSpPr>
              <a:cxnSpLocks noChangeShapeType="1"/>
            </p:cNvCxnSpPr>
            <p:nvPr/>
          </p:nvCxnSpPr>
          <p:spPr bwMode="auto">
            <a:xfrm>
              <a:off x="2678" y="3021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3" name="AutoShape 111"/>
            <p:cNvCxnSpPr>
              <a:cxnSpLocks noChangeShapeType="1"/>
            </p:cNvCxnSpPr>
            <p:nvPr/>
          </p:nvCxnSpPr>
          <p:spPr bwMode="auto">
            <a:xfrm>
              <a:off x="3313" y="2250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4" name="AutoShape 112"/>
            <p:cNvCxnSpPr>
              <a:cxnSpLocks noChangeShapeType="1"/>
            </p:cNvCxnSpPr>
            <p:nvPr/>
          </p:nvCxnSpPr>
          <p:spPr bwMode="auto">
            <a:xfrm>
              <a:off x="3358" y="2114"/>
              <a:ext cx="2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5" name="AutoShape 113"/>
            <p:cNvCxnSpPr>
              <a:cxnSpLocks noChangeShapeType="1"/>
            </p:cNvCxnSpPr>
            <p:nvPr/>
          </p:nvCxnSpPr>
          <p:spPr bwMode="auto">
            <a:xfrm flipH="1">
              <a:off x="3404" y="2749"/>
              <a:ext cx="181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6" name="AutoShape 114"/>
            <p:cNvCxnSpPr>
              <a:cxnSpLocks noChangeShapeType="1"/>
            </p:cNvCxnSpPr>
            <p:nvPr/>
          </p:nvCxnSpPr>
          <p:spPr bwMode="auto">
            <a:xfrm flipV="1">
              <a:off x="3494" y="2885"/>
              <a:ext cx="182" cy="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7" name="AutoShape 115"/>
            <p:cNvCxnSpPr>
              <a:cxnSpLocks noChangeShapeType="1"/>
            </p:cNvCxnSpPr>
            <p:nvPr/>
          </p:nvCxnSpPr>
          <p:spPr bwMode="auto">
            <a:xfrm flipV="1">
              <a:off x="3585" y="2976"/>
              <a:ext cx="181" cy="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8" name="AutoShape 116"/>
            <p:cNvCxnSpPr>
              <a:cxnSpLocks noChangeShapeType="1"/>
            </p:cNvCxnSpPr>
            <p:nvPr/>
          </p:nvCxnSpPr>
          <p:spPr bwMode="auto">
            <a:xfrm flipV="1">
              <a:off x="3630" y="3067"/>
              <a:ext cx="182" cy="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9" name="AutoShape 117"/>
            <p:cNvCxnSpPr>
              <a:cxnSpLocks noChangeShapeType="1"/>
            </p:cNvCxnSpPr>
            <p:nvPr/>
          </p:nvCxnSpPr>
          <p:spPr bwMode="auto">
            <a:xfrm flipH="1">
              <a:off x="1090" y="1978"/>
              <a:ext cx="12" cy="54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0" name="AutoShape 118"/>
            <p:cNvCxnSpPr>
              <a:cxnSpLocks noChangeShapeType="1"/>
              <a:endCxn id="18443" idx="2"/>
            </p:cNvCxnSpPr>
            <p:nvPr/>
          </p:nvCxnSpPr>
          <p:spPr bwMode="auto">
            <a:xfrm>
              <a:off x="1226" y="1978"/>
              <a:ext cx="0" cy="5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1" name="AutoShape 119"/>
            <p:cNvCxnSpPr>
              <a:cxnSpLocks noChangeShapeType="1"/>
            </p:cNvCxnSpPr>
            <p:nvPr/>
          </p:nvCxnSpPr>
          <p:spPr bwMode="auto">
            <a:xfrm>
              <a:off x="1090" y="2341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2" name="AutoShape 120"/>
            <p:cNvCxnSpPr>
              <a:cxnSpLocks noChangeShapeType="1"/>
            </p:cNvCxnSpPr>
            <p:nvPr/>
          </p:nvCxnSpPr>
          <p:spPr bwMode="auto">
            <a:xfrm>
              <a:off x="1090" y="2205"/>
              <a:ext cx="1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四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平面图</a:t>
            </a:r>
          </a:p>
        </p:txBody>
      </p:sp>
      <p:sp>
        <p:nvSpPr>
          <p:cNvPr id="4" name="Rectangle 2" descr="Large confetti"/>
          <p:cNvSpPr txBox="1">
            <a:spLocks noChangeArrowheads="1"/>
          </p:cNvSpPr>
          <p:nvPr/>
        </p:nvSpPr>
        <p:spPr bwMode="auto">
          <a:xfrm>
            <a:off x="179388" y="1700213"/>
            <a:ext cx="871378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defRPr/>
            </a:pPr>
            <a:r>
              <a:rPr lang="zh-CN" alt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定义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G=&lt;V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E&gt;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是一个无向图，如果能够把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的所有结点和边画在平面上，且使得</a:t>
            </a:r>
            <a:r>
              <a:rPr lang="zh-CN" altLang="en-US" sz="3200" b="0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任何两条边除了端点外没有其他的交点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，就称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</a:t>
            </a:r>
            <a:r>
              <a:rPr lang="zh-CN" altLang="en-US" sz="3200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平面图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。</a:t>
            </a:r>
            <a:endParaRPr lang="zh-CN" altLang="en-US" sz="3200" b="0" dirty="0"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3" descr="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05263"/>
            <a:ext cx="2238375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4" descr="d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933825"/>
            <a:ext cx="2160587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图片 3" descr="屏幕快照 2019-01-13 上午1.21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1125538"/>
            <a:ext cx="91440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图片 1" descr="屏幕快照 2019-01-13 上午1.2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313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图片 2" descr="屏幕快照 2019-01-13 上午1.23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44675"/>
            <a:ext cx="89027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文本框 3"/>
          <p:cNvSpPr txBox="1">
            <a:spLocks noChangeArrowheads="1"/>
          </p:cNvSpPr>
          <p:nvPr/>
        </p:nvSpPr>
        <p:spPr bwMode="auto">
          <a:xfrm>
            <a:off x="801688" y="5187950"/>
            <a:ext cx="5262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dirty="0"/>
              <a:t>容易发现，</a:t>
            </a:r>
            <a:r>
              <a:rPr lang="en-US" altLang="zh-CN" dirty="0"/>
              <a:t>     </a:t>
            </a:r>
            <a:r>
              <a:rPr lang="zh-CN" altLang="en-US" dirty="0"/>
              <a:t>和         都不是平面图。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339975" y="5229225"/>
          <a:ext cx="40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公式" r:id="rId5" imgW="254000" imgH="292100" progId="Equation.3">
                  <p:embed/>
                </p:oleObj>
              </mc:Choice>
              <mc:Fallback>
                <p:oleObj name="公式" r:id="rId5" imgW="2540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406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203575" y="5229225"/>
          <a:ext cx="5492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公式" r:id="rId7" imgW="342900" imgH="317500" progId="Equation.3">
                  <p:embed/>
                </p:oleObj>
              </mc:Choice>
              <mc:Fallback>
                <p:oleObj name="公式" r:id="rId7" imgW="3429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229225"/>
                        <a:ext cx="5492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文本框 6"/>
          <p:cNvSpPr txBox="1">
            <a:spLocks noChangeArrowheads="1"/>
          </p:cNvSpPr>
          <p:nvPr/>
        </p:nvSpPr>
        <p:spPr bwMode="auto">
          <a:xfrm>
            <a:off x="323850" y="5876925"/>
            <a:ext cx="8186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任何一个包含非平面图作为部分结构的图也都是非平面图。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四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平面图</a:t>
            </a:r>
          </a:p>
        </p:txBody>
      </p:sp>
      <p:sp>
        <p:nvSpPr>
          <p:cNvPr id="4" name="Rectangle 2" descr="Large confetti"/>
          <p:cNvSpPr txBox="1">
            <a:spLocks noChangeArrowheads="1"/>
          </p:cNvSpPr>
          <p:nvPr/>
        </p:nvSpPr>
        <p:spPr bwMode="auto">
          <a:xfrm>
            <a:off x="179388" y="1700213"/>
            <a:ext cx="871378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defRPr/>
            </a:pPr>
            <a:r>
              <a:rPr lang="zh-CN" altLang="en-US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定义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G=&lt;V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E&gt;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是一个无向图，如果能够把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的所有结点和边画在平面上，且使得</a:t>
            </a:r>
            <a:r>
              <a:rPr lang="zh-CN" altLang="en-US" sz="3200" b="0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任何两条边除了端点外没有其他的交点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，就称</a:t>
            </a:r>
            <a:r>
              <a:rPr lang="en-US" altLang="zh-CN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G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是一个</a:t>
            </a:r>
            <a:r>
              <a:rPr lang="zh-CN" altLang="en-US" sz="3200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平面图</a:t>
            </a:r>
            <a:r>
              <a:rPr lang="zh-CN" altLang="en-US" sz="3200" b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。</a:t>
            </a:r>
            <a:endParaRPr lang="zh-CN" altLang="en-US" sz="3200" b="0" dirty="0"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188" y="4508500"/>
            <a:ext cx="7772400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[</a:t>
            </a:r>
            <a:r>
              <a:rPr lang="zh-CN" altLang="en-US" sz="2800">
                <a:solidFill>
                  <a:srgbClr val="FF0000"/>
                </a:solidFill>
                <a:ea typeface="宋体" charset="0"/>
                <a:cs typeface="宋体" charset="0"/>
              </a:rPr>
              <a:t>定理</a:t>
            </a:r>
            <a:r>
              <a:rPr lang="en-US" altLang="zh-CN" sz="2800">
                <a:solidFill>
                  <a:srgbClr val="FF0000"/>
                </a:solidFill>
                <a:ea typeface="宋体" charset="0"/>
                <a:cs typeface="宋体" charset="0"/>
              </a:rPr>
              <a:t>6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]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：设Ｇ＝（Ｖ，Ｅ）是平面图当且仅当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G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不含有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K </a:t>
            </a:r>
            <a:r>
              <a:rPr lang="en-US" altLang="zh-CN" sz="28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和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K</a:t>
            </a:r>
            <a:r>
              <a:rPr lang="en-US" altLang="zh-CN" sz="2800" baseline="-25000">
                <a:solidFill>
                  <a:schemeClr val="tx1"/>
                </a:solidFill>
                <a:ea typeface="宋体" charset="0"/>
                <a:cs typeface="宋体" charset="0"/>
              </a:rPr>
              <a:t>3,3</a:t>
            </a:r>
            <a:r>
              <a:rPr lang="en-US" altLang="zh-CN" sz="2800">
                <a:solidFill>
                  <a:schemeClr val="tx1"/>
                </a:solidFill>
                <a:ea typeface="宋体" charset="0"/>
                <a:cs typeface="宋体" charset="0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宋体" charset="0"/>
                <a:cs typeface="宋体" charset="0"/>
              </a:rPr>
              <a:t>或他们的划分作为子图。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文本框 1"/>
          <p:cNvSpPr txBox="1">
            <a:spLocks noChangeArrowheads="1"/>
          </p:cNvSpPr>
          <p:nvPr/>
        </p:nvSpPr>
        <p:spPr bwMode="auto">
          <a:xfrm>
            <a:off x="395288" y="169863"/>
            <a:ext cx="17113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 i="1">
                <a:solidFill>
                  <a:srgbClr val="FF0000"/>
                </a:solidFill>
              </a:rPr>
              <a:t>面和边界</a:t>
            </a:r>
          </a:p>
        </p:txBody>
      </p:sp>
      <p:pic>
        <p:nvPicPr>
          <p:cNvPr id="63490" name="图片 2" descr="屏幕快照 2019-01-13 上午1.3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3" descr="屏幕快照 2019-01-13 上午1.33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6638"/>
            <a:ext cx="914400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图片 1" descr="屏幕快照 2019-01-13 上午1.3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79525"/>
            <a:ext cx="4813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图片 2" descr="屏幕快照 2019-01-13 上午1.34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407988"/>
            <a:ext cx="24130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图片 3" descr="屏幕快照 2019-01-13 上午1.3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1325"/>
            <a:ext cx="9144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图片 1" descr="屏幕快照 2019-01-13 上午1.35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1440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图片 3" descr="屏幕快照 2019-01-13 上午1.3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0738"/>
            <a:ext cx="9144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图片 1" descr="屏幕快照 2019-01-13 上午1.3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图片 1" descr="屏幕快照 2019-01-13 上午1.3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8572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图片 2" descr="屏幕快照 2019-01-13 上午1.3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213100"/>
            <a:ext cx="86233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图片 1" descr="屏幕快照 2019-01-13 上午1.3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" name="图片 2" descr="屏幕快照 2019-01-13 上午1.40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6338"/>
            <a:ext cx="9144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图片 3" descr="屏幕快照 2019-01-13 上午1.40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941888"/>
            <a:ext cx="6477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文本框 4"/>
          <p:cNvSpPr txBox="1">
            <a:spLocks noChangeArrowheads="1"/>
          </p:cNvSpPr>
          <p:nvPr/>
        </p:nvSpPr>
        <p:spPr bwMode="auto">
          <a:xfrm>
            <a:off x="447675" y="5732463"/>
            <a:ext cx="77247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/>
              <a:t>该定理是平面图的必要条件，但不是充分条件。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 descr="屏幕快照 2019-01-12 下午10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4259263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图片 2" descr="屏幕快照 2019-01-12 下午10.1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2525"/>
            <a:ext cx="384492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3" descr="屏幕快照 2019-01-12 下午10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60575"/>
            <a:ext cx="2032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4" descr="屏幕快照 2019-01-12 下午10.16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908050"/>
            <a:ext cx="32416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5" descr="屏幕快照 2019-01-12 下午10.16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084763"/>
            <a:ext cx="17653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6" descr="屏幕快照 2019-01-12 下午10.16.5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5013325"/>
            <a:ext cx="33305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1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7950" y="269875"/>
            <a:ext cx="7345363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图片 1" descr="屏幕快照 2019-01-13 上午1.42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84709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4" name="图片 2" descr="屏幕快照 2019-01-13 上午1.42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7848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图片 1" descr="屏幕快照 2019-01-13 上午1.43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47371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图片 2" descr="屏幕快照 2019-01-13 上午1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87630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图片 3" descr="屏幕快照 2019-01-13 上午1.4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349500"/>
            <a:ext cx="4191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4" descr="屏幕快照 2019-01-13 上午1.43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141663"/>
            <a:ext cx="85471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5" descr="屏幕快照 2019-01-13 上午1.43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37063"/>
            <a:ext cx="70358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图片 1" descr="屏幕快照 2019-01-13 上午1.4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"/>
            <a:ext cx="9144000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0"/>
            <a:ext cx="7354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1292225" y="473075"/>
            <a:ext cx="1195388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07188" y="822325"/>
            <a:ext cx="1195387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6413" y="5459413"/>
            <a:ext cx="1195387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66800" y="5595938"/>
            <a:ext cx="1195388" cy="10636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89125" y="1785938"/>
            <a:ext cx="1195388" cy="10652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5463" y="971550"/>
            <a:ext cx="557212" cy="565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58925" y="3003550"/>
            <a:ext cx="819150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49975" y="2816225"/>
            <a:ext cx="557213" cy="566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49625" y="1220788"/>
            <a:ext cx="404813" cy="565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60925" y="538163"/>
            <a:ext cx="404813" cy="43338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378075" y="3382963"/>
            <a:ext cx="1195388" cy="1065212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21163" y="4297363"/>
            <a:ext cx="790575" cy="617537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59150" y="2200275"/>
            <a:ext cx="790575" cy="61595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41550" y="5159375"/>
            <a:ext cx="596900" cy="533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64125" y="5329238"/>
            <a:ext cx="596900" cy="533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57963" y="4648200"/>
            <a:ext cx="598487" cy="531813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68838" y="1938338"/>
            <a:ext cx="1195387" cy="106521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22763" y="1220788"/>
            <a:ext cx="538162" cy="43656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54438" y="3003550"/>
            <a:ext cx="615950" cy="531813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59413" y="3535363"/>
            <a:ext cx="404812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6213" y="4425950"/>
            <a:ext cx="404812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08550" y="3216275"/>
            <a:ext cx="404813" cy="6381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35675" y="3876675"/>
            <a:ext cx="596900" cy="593725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46438" y="4808538"/>
            <a:ext cx="508000" cy="43497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63913" y="5410200"/>
            <a:ext cx="627062" cy="56515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图片 1" descr="屏幕快照 2019-01-13 上午1.4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0" name="图片 2" descr="屏幕快照 2019-01-13 上午1.4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3150"/>
            <a:ext cx="9144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图片 1" descr="屏幕快照 2019-01-13 上午1.4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4" name="图片 2" descr="屏幕快照 2019-01-13 上午1.4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1775"/>
            <a:ext cx="91440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4551363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1996</a:t>
            </a:r>
            <a:r>
              <a:rPr lang="zh-CN" altLang="en-US" sz="2800">
                <a:solidFill>
                  <a:schemeClr val="tx1"/>
                </a:solidFill>
              </a:rPr>
              <a:t>年</a:t>
            </a:r>
            <a:r>
              <a:rPr lang="en-US" altLang="zh-CN" sz="2800">
                <a:solidFill>
                  <a:schemeClr val="tx1"/>
                </a:solidFill>
              </a:rPr>
              <a:t> Neil Robertson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Daniel P. Sanders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Paul Seymour</a:t>
            </a:r>
            <a:r>
              <a:rPr lang="zh-CN" altLang="en-US" sz="2800">
                <a:solidFill>
                  <a:schemeClr val="tx1"/>
                </a:solidFill>
              </a:rPr>
              <a:t>，</a:t>
            </a:r>
            <a:r>
              <a:rPr lang="en-US" altLang="zh-CN" sz="2800">
                <a:solidFill>
                  <a:schemeClr val="tx1"/>
                </a:solidFill>
              </a:rPr>
              <a:t>Robin Thomas</a:t>
            </a:r>
            <a:r>
              <a:rPr lang="en-US" sz="2800">
                <a:solidFill>
                  <a:schemeClr val="tx1"/>
                </a:solidFill>
                <a:cs typeface="Times New Roman" charset="0"/>
              </a:rPr>
              <a:t>将证明进一步简化。</a:t>
            </a:r>
            <a:endParaRPr lang="en-US" altLang="zh-CN" sz="2800">
              <a:solidFill>
                <a:schemeClr val="tx1"/>
              </a:solidFill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55563" y="1484313"/>
            <a:ext cx="4240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</a:rPr>
              <a:t>1996</a:t>
            </a:r>
            <a:r>
              <a:rPr lang="zh-CN" altLang="en-US" sz="3600">
                <a:solidFill>
                  <a:srgbClr val="FF0000"/>
                </a:solidFill>
              </a:rPr>
              <a:t>年</a:t>
            </a:r>
            <a:r>
              <a:rPr lang="en-US" altLang="zh-CN" sz="3600">
                <a:solidFill>
                  <a:srgbClr val="FF0000"/>
                </a:solidFill>
              </a:rPr>
              <a:t> </a:t>
            </a:r>
          </a:p>
          <a:p>
            <a:r>
              <a:rPr lang="en-US" altLang="zh-CN" sz="3600">
                <a:solidFill>
                  <a:srgbClr val="FF0000"/>
                </a:solidFill>
              </a:rPr>
              <a:t>Neil Robertson</a:t>
            </a:r>
            <a:endParaRPr lang="en-US" altLang="zh-CN" sz="3600">
              <a:solidFill>
                <a:srgbClr val="FF0000"/>
              </a:solidFill>
              <a:cs typeface="Times New Roman" charset="0"/>
            </a:endParaRPr>
          </a:p>
        </p:txBody>
      </p:sp>
      <p:pic>
        <p:nvPicPr>
          <p:cNvPr id="3" name="Picture 2" descr="Neil_Robertso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14843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919788" y="3321050"/>
            <a:ext cx="42402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Paul Catlin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7963" y="4344988"/>
            <a:ext cx="4240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Hong-Jian Lai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19788" y="5840413"/>
            <a:ext cx="1635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ea typeface="Heiti SC Light" charset="0"/>
                <a:cs typeface="Heiti SC Light" charset="0"/>
              </a:rPr>
              <a:t>我自己</a:t>
            </a:r>
            <a:endParaRPr lang="en-US" sz="3600">
              <a:solidFill>
                <a:srgbClr val="FF0000"/>
              </a:solidFill>
              <a:ea typeface="Heiti SC Light" charset="0"/>
              <a:cs typeface="Heiti SC Light" charset="0"/>
            </a:endParaRPr>
          </a:p>
        </p:txBody>
      </p:sp>
      <p:pic>
        <p:nvPicPr>
          <p:cNvPr id="7" name="Picture 6" descr="Hong-Jian_La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42148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903788" y="5567363"/>
            <a:ext cx="1016000" cy="39846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99050" y="3968750"/>
            <a:ext cx="820738" cy="446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99050" y="2819400"/>
            <a:ext cx="1044575" cy="50165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99050" y="1260475"/>
            <a:ext cx="820738" cy="446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W._T._Tut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71463"/>
            <a:ext cx="296862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81163" y="252413"/>
            <a:ext cx="4238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cs typeface="Times New Roman" charset="0"/>
              </a:rPr>
              <a:t>William “Bill” Tutte</a:t>
            </a:r>
          </a:p>
        </p:txBody>
      </p:sp>
      <p:pic>
        <p:nvPicPr>
          <p:cNvPr id="25" name="小黄人-木先生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125" y="4529138"/>
            <a:ext cx="1446213" cy="2076450"/>
          </a:xfrm>
          <a:prstGeom prst="rect">
            <a:avLst/>
          </a:prstGeom>
          <a:effectLst>
            <a:outerShdw blurRad="76200" dist="4064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 descr="IMG_10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nut 2"/>
          <p:cNvSpPr/>
          <p:nvPr/>
        </p:nvSpPr>
        <p:spPr>
          <a:xfrm>
            <a:off x="5173663" y="2932113"/>
            <a:ext cx="577850" cy="5969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4619625" y="2786063"/>
            <a:ext cx="577850" cy="5969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726238" y="2633663"/>
            <a:ext cx="781050" cy="749300"/>
          </a:xfrm>
          <a:prstGeom prst="donut">
            <a:avLst>
              <a:gd name="adj" fmla="val 905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文本框 2"/>
          <p:cNvSpPr txBox="1">
            <a:spLocks noChangeArrowheads="1"/>
          </p:cNvSpPr>
          <p:nvPr/>
        </p:nvSpPr>
        <p:spPr bwMode="auto">
          <a:xfrm>
            <a:off x="395288" y="476250"/>
            <a:ext cx="5108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dirty="0"/>
              <a:t>一个平面图的</a:t>
            </a:r>
            <a:r>
              <a:rPr lang="zh-CN" altLang="en-US" dirty="0">
                <a:solidFill>
                  <a:srgbClr val="FF0000"/>
                </a:solidFill>
              </a:rPr>
              <a:t>对偶图</a:t>
            </a:r>
            <a:r>
              <a:rPr lang="zh-CN" altLang="en-US" dirty="0"/>
              <a:t>是这样得到的：</a:t>
            </a:r>
          </a:p>
        </p:txBody>
      </p:sp>
      <p:sp>
        <p:nvSpPr>
          <p:cNvPr id="77826" name="文本框 3"/>
          <p:cNvSpPr txBox="1">
            <a:spLocks noChangeArrowheads="1"/>
          </p:cNvSpPr>
          <p:nvPr/>
        </p:nvSpPr>
        <p:spPr bwMode="auto">
          <a:xfrm>
            <a:off x="388938" y="1196975"/>
            <a:ext cx="8215312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将平面图的每一个面看做一个点，在有公共边的两个面转化的点之间连上边。</a:t>
            </a:r>
          </a:p>
        </p:txBody>
      </p:sp>
      <p:sp>
        <p:nvSpPr>
          <p:cNvPr id="77827" name="文本框 4"/>
          <p:cNvSpPr txBox="1">
            <a:spLocks noChangeArrowheads="1"/>
          </p:cNvSpPr>
          <p:nvPr/>
        </p:nvSpPr>
        <p:spPr bwMode="auto">
          <a:xfrm>
            <a:off x="611188" y="5661025"/>
            <a:ext cx="518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i="1" dirty="0">
                <a:solidFill>
                  <a:srgbClr val="FF0000"/>
                </a:solidFill>
              </a:rPr>
              <a:t>注意：平面图的对偶图也是平面图。</a:t>
            </a:r>
          </a:p>
        </p:txBody>
      </p:sp>
      <p:pic>
        <p:nvPicPr>
          <p:cNvPr id="77828" name="图片 5" descr="屏幕快照 2019-01-13 上午2.0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76475"/>
            <a:ext cx="48641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/>
      <p:bldP spid="77826" grpId="0"/>
      <p:bldP spid="778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文本框 1"/>
          <p:cNvSpPr txBox="1">
            <a:spLocks noChangeArrowheads="1"/>
          </p:cNvSpPr>
          <p:nvPr/>
        </p:nvSpPr>
        <p:spPr bwMode="auto">
          <a:xfrm>
            <a:off x="733425" y="576263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图的</a:t>
            </a:r>
            <a:r>
              <a:rPr lang="zh-CN" altLang="en-US">
                <a:solidFill>
                  <a:schemeClr val="tx1"/>
                </a:solidFill>
              </a:rPr>
              <a:t>顶点染色</a:t>
            </a:r>
            <a:r>
              <a:rPr lang="zh-CN" altLang="en-US"/>
              <a:t>：</a:t>
            </a:r>
          </a:p>
        </p:txBody>
      </p:sp>
      <p:sp>
        <p:nvSpPr>
          <p:cNvPr id="78850" name="文本框 2"/>
          <p:cNvSpPr txBox="1">
            <a:spLocks noChangeArrowheads="1"/>
          </p:cNvSpPr>
          <p:nvPr/>
        </p:nvSpPr>
        <p:spPr bwMode="auto">
          <a:xfrm>
            <a:off x="1192213" y="1416050"/>
            <a:ext cx="7570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用不同的颜色染图的顶点，使得相邻的顶点颜色不同。</a:t>
            </a:r>
          </a:p>
        </p:txBody>
      </p:sp>
      <p:sp>
        <p:nvSpPr>
          <p:cNvPr id="78851" name="文本框 3"/>
          <p:cNvSpPr txBox="1">
            <a:spLocks noChangeArrowheads="1"/>
          </p:cNvSpPr>
          <p:nvPr/>
        </p:nvSpPr>
        <p:spPr bwMode="auto">
          <a:xfrm>
            <a:off x="755650" y="2276475"/>
            <a:ext cx="2032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600">
                <a:solidFill>
                  <a:srgbClr val="FF0000"/>
                </a:solidFill>
              </a:rPr>
              <a:t>四色定理</a:t>
            </a:r>
          </a:p>
        </p:txBody>
      </p:sp>
      <p:sp>
        <p:nvSpPr>
          <p:cNvPr id="78852" name="文本框 4"/>
          <p:cNvSpPr txBox="1">
            <a:spLocks noChangeArrowheads="1"/>
          </p:cNvSpPr>
          <p:nvPr/>
        </p:nvSpPr>
        <p:spPr bwMode="auto">
          <a:xfrm>
            <a:off x="107950" y="3213100"/>
            <a:ext cx="38449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用四种颜色可以对任何一个平面图的区域进行染色，使得相邻的区域颜色不同</a:t>
            </a:r>
          </a:p>
        </p:txBody>
      </p:sp>
      <p:sp>
        <p:nvSpPr>
          <p:cNvPr id="78853" name="文本框 5"/>
          <p:cNvSpPr txBox="1">
            <a:spLocks noChangeArrowheads="1"/>
          </p:cNvSpPr>
          <p:nvPr/>
        </p:nvSpPr>
        <p:spPr bwMode="auto">
          <a:xfrm>
            <a:off x="5191125" y="3213100"/>
            <a:ext cx="38449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用四种颜色可以对任何一个平面图的对偶图进行顶点染色。</a:t>
            </a:r>
          </a:p>
        </p:txBody>
      </p:sp>
      <p:sp>
        <p:nvSpPr>
          <p:cNvPr id="78854" name="文本框 6"/>
          <p:cNvSpPr txBox="1">
            <a:spLocks noChangeArrowheads="1"/>
          </p:cNvSpPr>
          <p:nvPr/>
        </p:nvSpPr>
        <p:spPr bwMode="auto">
          <a:xfrm>
            <a:off x="395288" y="5300663"/>
            <a:ext cx="8569325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</a:rPr>
              <a:t>四色定理：任何一个平面图，只用四种颜色就可以对其顶点进行染色，使得相邻的顶点颜色不同。</a:t>
            </a:r>
          </a:p>
        </p:txBody>
      </p:sp>
      <p:sp>
        <p:nvSpPr>
          <p:cNvPr id="78855" name="文本框 7"/>
          <p:cNvSpPr txBox="1">
            <a:spLocks noChangeArrowheads="1"/>
          </p:cNvSpPr>
          <p:nvPr/>
        </p:nvSpPr>
        <p:spPr bwMode="auto">
          <a:xfrm>
            <a:off x="3957638" y="4581525"/>
            <a:ext cx="51863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i="1">
                <a:solidFill>
                  <a:srgbClr val="333399"/>
                </a:solidFill>
              </a:rPr>
              <a:t>注意：平面图的对偶图也是平面图。</a:t>
            </a:r>
          </a:p>
        </p:txBody>
      </p:sp>
      <p:sp>
        <p:nvSpPr>
          <p:cNvPr id="78856" name="左右箭头 9"/>
          <p:cNvSpPr>
            <a:spLocks noChangeArrowheads="1"/>
          </p:cNvSpPr>
          <p:nvPr/>
        </p:nvSpPr>
        <p:spPr bwMode="auto">
          <a:xfrm>
            <a:off x="4140200" y="3716338"/>
            <a:ext cx="863600" cy="433387"/>
          </a:xfrm>
          <a:prstGeom prst="leftRightArrow">
            <a:avLst>
              <a:gd name="adj1" fmla="val 50000"/>
              <a:gd name="adj2" fmla="val 498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  <p:bldP spid="78852" grpId="0"/>
      <p:bldP spid="78853" grpId="0"/>
      <p:bldP spid="78854" grpId="0"/>
      <p:bldP spid="78855" grpId="0"/>
      <p:bldP spid="788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1506" name="Rectangle 3"/>
          <p:cNvSpPr txBox="1">
            <a:spLocks noChangeArrowheads="1"/>
          </p:cNvSpPr>
          <p:nvPr/>
        </p:nvSpPr>
        <p:spPr bwMode="auto">
          <a:xfrm>
            <a:off x="250825" y="981075"/>
            <a:ext cx="813593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zh-CN" altLang="en-US">
                <a:solidFill>
                  <a:schemeClr val="tx1"/>
                </a:solidFill>
              </a:rPr>
              <a:t>图论中图是由点和边构成，可以反映一些对象之间的关系。</a:t>
            </a:r>
          </a:p>
          <a:p>
            <a:pPr>
              <a:spcBef>
                <a:spcPct val="15000"/>
              </a:spcBef>
            </a:pPr>
            <a:r>
              <a:rPr lang="zh-CN" altLang="en-US">
                <a:solidFill>
                  <a:schemeClr val="tx1"/>
                </a:solidFill>
              </a:rPr>
              <a:t>一般情况下图中点的相对位置如何、点与点之间联线的长短曲直，对于反映对象之间的关系并不是重要的。</a:t>
            </a:r>
          </a:p>
        </p:txBody>
      </p:sp>
      <p:pic>
        <p:nvPicPr>
          <p:cNvPr id="21507" name="图片 4" descr="屏幕快照 2019-01-12 下午10.4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420938"/>
            <a:ext cx="4895850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5" descr="屏幕快照 2019-01-12 下午11.0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7075"/>
            <a:ext cx="91440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五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图模型的应用</a:t>
            </a:r>
          </a:p>
        </p:txBody>
      </p:sp>
      <p:sp>
        <p:nvSpPr>
          <p:cNvPr id="79874" name="Rectangle 3"/>
          <p:cNvSpPr txBox="1">
            <a:spLocks noChangeArrowheads="1"/>
          </p:cNvSpPr>
          <p:nvPr/>
        </p:nvSpPr>
        <p:spPr bwMode="auto">
          <a:xfrm>
            <a:off x="611188" y="1773238"/>
            <a:ext cx="76327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defTabSz="620713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defTabSz="620713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just">
              <a:spcBef>
                <a:spcPct val="20000"/>
              </a:spcBef>
              <a:buSzTx/>
            </a:pPr>
            <a:r>
              <a:rPr lang="zh-CN" altLang="en-US">
                <a:solidFill>
                  <a:srgbClr val="000090"/>
                </a:solidFill>
              </a:rPr>
              <a:t>例</a:t>
            </a:r>
            <a:r>
              <a:rPr lang="en-US" altLang="zh-CN">
                <a:solidFill>
                  <a:srgbClr val="000090"/>
                </a:solidFill>
              </a:rPr>
              <a:t>	</a:t>
            </a:r>
            <a:r>
              <a:rPr lang="zh-CN" altLang="en-US">
                <a:solidFill>
                  <a:schemeClr val="accent2"/>
                </a:solidFill>
              </a:rPr>
              <a:t>一个班级的学生共计选修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D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E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F</a:t>
            </a:r>
            <a:r>
              <a:rPr lang="zh-CN" altLang="en-US">
                <a:solidFill>
                  <a:schemeClr val="accent2"/>
                </a:solidFill>
              </a:rPr>
              <a:t>六门课程，其中一部分人同时选修</a:t>
            </a:r>
            <a:r>
              <a:rPr lang="en-US" altLang="zh-CN">
                <a:solidFill>
                  <a:schemeClr val="accent2"/>
                </a:solidFill>
              </a:rPr>
              <a:t>D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，一部分人同时选修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C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F</a:t>
            </a:r>
            <a:r>
              <a:rPr lang="zh-CN" altLang="en-US">
                <a:solidFill>
                  <a:schemeClr val="accent2"/>
                </a:solidFill>
              </a:rPr>
              <a:t>，一部分人同时选修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E</a:t>
            </a:r>
            <a:r>
              <a:rPr lang="zh-CN" altLang="en-US">
                <a:solidFill>
                  <a:schemeClr val="accent2"/>
                </a:solidFill>
              </a:rPr>
              <a:t>，还有一部分人同时选修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、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r>
              <a:rPr lang="zh-CN" altLang="en-US">
                <a:solidFill>
                  <a:schemeClr val="accent2"/>
                </a:solidFill>
              </a:rPr>
              <a:t>，期终考试要求每天考一门课，六天内考完，为了减轻学生负担，要求每人都不会连续参加考试，试设计一个考试日程表。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2808287"/>
          </a:xfrm>
        </p:spPr>
        <p:txBody>
          <a:bodyPr/>
          <a:lstStyle/>
          <a:p>
            <a:pPr marL="0" indent="0" defTabSz="620713" eaLnBrk="1" hangingPunct="1">
              <a:buFontTx/>
              <a:buNone/>
              <a:defRPr/>
            </a:pPr>
            <a:r>
              <a:rPr lang="zh-CN" altLang="en-US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解答</a:t>
            </a:r>
            <a:r>
              <a:rPr lang="zh-CN" altLang="en-US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：</a:t>
            </a:r>
          </a:p>
          <a:p>
            <a:pPr marL="0" indent="0" defTabSz="620713" eaLnBrk="1" hangingPunct="1"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 dirty="0">
                <a:solidFill>
                  <a:schemeClr val="accent2"/>
                </a:solidFill>
                <a:latin typeface="Times New Roman" charset="0"/>
                <a:ea typeface="华文细黑" charset="0"/>
              </a:rPr>
              <a:t>以每门课程为一个顶点，共同被选修的课程之间用边相连，得图，按题意，相邻顶点对应课程不能连续考试，不相邻顶点对应课程允许连续考试，因此，作图的补图，问题是在图中寻找一条哈密顿道路，如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C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E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A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F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D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charset="0"/>
                <a:ea typeface="华文细黑" charset="0"/>
              </a:rPr>
              <a:t>—</a:t>
            </a:r>
            <a:r>
              <a:rPr lang="en-US" altLang="zh-CN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Times New Roman" charset="0"/>
                <a:ea typeface="华文细黑" charset="0"/>
              </a:rPr>
              <a:t>，就是一个符合要求的考试课程表。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1922" name="Oval 4"/>
          <p:cNvSpPr>
            <a:spLocks noChangeArrowheads="1"/>
          </p:cNvSpPr>
          <p:nvPr/>
        </p:nvSpPr>
        <p:spPr bwMode="auto">
          <a:xfrm>
            <a:off x="28194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" name="Oval 5"/>
          <p:cNvSpPr>
            <a:spLocks noChangeArrowheads="1"/>
          </p:cNvSpPr>
          <p:nvPr/>
        </p:nvSpPr>
        <p:spPr bwMode="auto">
          <a:xfrm>
            <a:off x="1295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" name="Oval 6"/>
          <p:cNvSpPr>
            <a:spLocks noChangeArrowheads="1"/>
          </p:cNvSpPr>
          <p:nvPr/>
        </p:nvSpPr>
        <p:spPr bwMode="auto">
          <a:xfrm>
            <a:off x="28194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" name="Oval 7"/>
          <p:cNvSpPr>
            <a:spLocks noChangeArrowheads="1"/>
          </p:cNvSpPr>
          <p:nvPr/>
        </p:nvSpPr>
        <p:spPr bwMode="auto">
          <a:xfrm>
            <a:off x="56388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6" name="Oval 8"/>
          <p:cNvSpPr>
            <a:spLocks noChangeArrowheads="1"/>
          </p:cNvSpPr>
          <p:nvPr/>
        </p:nvSpPr>
        <p:spPr bwMode="auto">
          <a:xfrm>
            <a:off x="7391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7" name="Oval 9"/>
          <p:cNvSpPr>
            <a:spLocks noChangeArrowheads="1"/>
          </p:cNvSpPr>
          <p:nvPr/>
        </p:nvSpPr>
        <p:spPr bwMode="auto">
          <a:xfrm>
            <a:off x="55626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8" name="Text Box 10"/>
          <p:cNvSpPr txBox="1">
            <a:spLocks noChangeArrowheads="1"/>
          </p:cNvSpPr>
          <p:nvPr/>
        </p:nvSpPr>
        <p:spPr bwMode="auto">
          <a:xfrm>
            <a:off x="24384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A</a:t>
            </a:r>
          </a:p>
        </p:txBody>
      </p:sp>
      <p:sp>
        <p:nvSpPr>
          <p:cNvPr id="401419" name="Text Box 11"/>
          <p:cNvSpPr txBox="1">
            <a:spLocks noChangeArrowheads="1"/>
          </p:cNvSpPr>
          <p:nvPr/>
        </p:nvSpPr>
        <p:spPr bwMode="auto">
          <a:xfrm>
            <a:off x="762000" y="3544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F</a:t>
            </a:r>
          </a:p>
        </p:txBody>
      </p:sp>
      <p:sp>
        <p:nvSpPr>
          <p:cNvPr id="401420" name="Text Box 12"/>
          <p:cNvSpPr txBox="1">
            <a:spLocks noChangeArrowheads="1"/>
          </p:cNvSpPr>
          <p:nvPr/>
        </p:nvSpPr>
        <p:spPr bwMode="auto">
          <a:xfrm>
            <a:off x="2514600" y="60594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E</a:t>
            </a:r>
          </a:p>
        </p:txBody>
      </p:sp>
      <p:sp>
        <p:nvSpPr>
          <p:cNvPr id="401421" name="Text Box 13"/>
          <p:cNvSpPr txBox="1">
            <a:spLocks noChangeArrowheads="1"/>
          </p:cNvSpPr>
          <p:nvPr/>
        </p:nvSpPr>
        <p:spPr bwMode="auto">
          <a:xfrm>
            <a:off x="5638800" y="6211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D</a:t>
            </a:r>
          </a:p>
        </p:txBody>
      </p:sp>
      <p:sp>
        <p:nvSpPr>
          <p:cNvPr id="401422" name="Text Box 14"/>
          <p:cNvSpPr txBox="1">
            <a:spLocks noChangeArrowheads="1"/>
          </p:cNvSpPr>
          <p:nvPr/>
        </p:nvSpPr>
        <p:spPr bwMode="auto">
          <a:xfrm>
            <a:off x="7772400" y="3468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401423" name="Text Box 15"/>
          <p:cNvSpPr txBox="1">
            <a:spLocks noChangeArrowheads="1"/>
          </p:cNvSpPr>
          <p:nvPr/>
        </p:nvSpPr>
        <p:spPr bwMode="auto">
          <a:xfrm>
            <a:off x="54102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B</a:t>
            </a:r>
          </a:p>
        </p:txBody>
      </p:sp>
      <p:sp>
        <p:nvSpPr>
          <p:cNvPr id="81934" name="Line 16"/>
          <p:cNvSpPr>
            <a:spLocks noChangeShapeType="1"/>
          </p:cNvSpPr>
          <p:nvPr/>
        </p:nvSpPr>
        <p:spPr bwMode="auto">
          <a:xfrm>
            <a:off x="2895600" y="1868488"/>
            <a:ext cx="2743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5" name="Line 17"/>
          <p:cNvSpPr>
            <a:spLocks noChangeShapeType="1"/>
          </p:cNvSpPr>
          <p:nvPr/>
        </p:nvSpPr>
        <p:spPr bwMode="auto">
          <a:xfrm>
            <a:off x="5638800" y="1868488"/>
            <a:ext cx="1828800" cy="1905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6" name="Line 18"/>
          <p:cNvSpPr>
            <a:spLocks noChangeShapeType="1"/>
          </p:cNvSpPr>
          <p:nvPr/>
        </p:nvSpPr>
        <p:spPr bwMode="auto">
          <a:xfrm>
            <a:off x="1447800" y="3773488"/>
            <a:ext cx="6019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7" name="Line 19"/>
          <p:cNvSpPr>
            <a:spLocks noChangeShapeType="1"/>
          </p:cNvSpPr>
          <p:nvPr/>
        </p:nvSpPr>
        <p:spPr bwMode="auto">
          <a:xfrm flipH="1">
            <a:off x="5715000" y="3773488"/>
            <a:ext cx="1752600" cy="1981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8" name="Line 20"/>
          <p:cNvSpPr>
            <a:spLocks noChangeShapeType="1"/>
          </p:cNvSpPr>
          <p:nvPr/>
        </p:nvSpPr>
        <p:spPr bwMode="auto">
          <a:xfrm>
            <a:off x="2895600" y="1868488"/>
            <a:ext cx="4648200" cy="1905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9" name="Line 21"/>
          <p:cNvSpPr>
            <a:spLocks noChangeShapeType="1"/>
          </p:cNvSpPr>
          <p:nvPr/>
        </p:nvSpPr>
        <p:spPr bwMode="auto">
          <a:xfrm>
            <a:off x="2895600" y="1868488"/>
            <a:ext cx="2819400" cy="3886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40" name="Line 22"/>
          <p:cNvSpPr>
            <a:spLocks noChangeShapeType="1"/>
          </p:cNvSpPr>
          <p:nvPr/>
        </p:nvSpPr>
        <p:spPr bwMode="auto">
          <a:xfrm flipH="1">
            <a:off x="2895600" y="1868488"/>
            <a:ext cx="2743200" cy="3886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41" name="Line 23"/>
          <p:cNvSpPr>
            <a:spLocks noChangeShapeType="1"/>
          </p:cNvSpPr>
          <p:nvPr/>
        </p:nvSpPr>
        <p:spPr bwMode="auto">
          <a:xfrm flipV="1">
            <a:off x="1447800" y="1844675"/>
            <a:ext cx="4203700" cy="18526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2946" name="Oval 6"/>
          <p:cNvSpPr>
            <a:spLocks noChangeArrowheads="1"/>
          </p:cNvSpPr>
          <p:nvPr/>
        </p:nvSpPr>
        <p:spPr bwMode="auto">
          <a:xfrm>
            <a:off x="28194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47" name="Oval 7"/>
          <p:cNvSpPr>
            <a:spLocks noChangeArrowheads="1"/>
          </p:cNvSpPr>
          <p:nvPr/>
        </p:nvSpPr>
        <p:spPr bwMode="auto">
          <a:xfrm>
            <a:off x="5638800" y="5678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42" name="Text Box 10"/>
          <p:cNvSpPr txBox="1">
            <a:spLocks noChangeArrowheads="1"/>
          </p:cNvSpPr>
          <p:nvPr/>
        </p:nvSpPr>
        <p:spPr bwMode="auto">
          <a:xfrm>
            <a:off x="24384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A</a:t>
            </a:r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762000" y="3544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F</a:t>
            </a:r>
          </a:p>
        </p:txBody>
      </p:sp>
      <p:sp>
        <p:nvSpPr>
          <p:cNvPr id="402444" name="Text Box 12"/>
          <p:cNvSpPr txBox="1">
            <a:spLocks noChangeArrowheads="1"/>
          </p:cNvSpPr>
          <p:nvPr/>
        </p:nvSpPr>
        <p:spPr bwMode="auto">
          <a:xfrm>
            <a:off x="2514600" y="60594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E</a:t>
            </a:r>
          </a:p>
        </p:txBody>
      </p:sp>
      <p:sp>
        <p:nvSpPr>
          <p:cNvPr id="402445" name="Text Box 13"/>
          <p:cNvSpPr txBox="1">
            <a:spLocks noChangeArrowheads="1"/>
          </p:cNvSpPr>
          <p:nvPr/>
        </p:nvSpPr>
        <p:spPr bwMode="auto">
          <a:xfrm>
            <a:off x="5638800" y="62118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D</a:t>
            </a:r>
          </a:p>
        </p:txBody>
      </p:sp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7772400" y="3468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5410200" y="118268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B</a:t>
            </a:r>
          </a:p>
        </p:txBody>
      </p:sp>
      <p:sp>
        <p:nvSpPr>
          <p:cNvPr id="82954" name="Line 17"/>
          <p:cNvSpPr>
            <a:spLocks noChangeShapeType="1"/>
          </p:cNvSpPr>
          <p:nvPr/>
        </p:nvSpPr>
        <p:spPr bwMode="auto">
          <a:xfrm>
            <a:off x="5638800" y="1868488"/>
            <a:ext cx="18288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5" name="Line 18"/>
          <p:cNvSpPr>
            <a:spLocks noChangeShapeType="1"/>
          </p:cNvSpPr>
          <p:nvPr/>
        </p:nvSpPr>
        <p:spPr bwMode="auto">
          <a:xfrm>
            <a:off x="1447800" y="3773488"/>
            <a:ext cx="6019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6" name="Line 19"/>
          <p:cNvSpPr>
            <a:spLocks noChangeShapeType="1"/>
          </p:cNvSpPr>
          <p:nvPr/>
        </p:nvSpPr>
        <p:spPr bwMode="auto">
          <a:xfrm flipH="1">
            <a:off x="5715000" y="3773488"/>
            <a:ext cx="1752600" cy="1981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7" name="Line 20"/>
          <p:cNvSpPr>
            <a:spLocks noChangeShapeType="1"/>
          </p:cNvSpPr>
          <p:nvPr/>
        </p:nvSpPr>
        <p:spPr bwMode="auto">
          <a:xfrm>
            <a:off x="2895600" y="1868488"/>
            <a:ext cx="46482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8" name="Line 21"/>
          <p:cNvSpPr>
            <a:spLocks noChangeShapeType="1"/>
          </p:cNvSpPr>
          <p:nvPr/>
        </p:nvSpPr>
        <p:spPr bwMode="auto">
          <a:xfrm>
            <a:off x="2895600" y="1868488"/>
            <a:ext cx="2819400" cy="388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59" name="Line 22"/>
          <p:cNvSpPr>
            <a:spLocks noChangeShapeType="1"/>
          </p:cNvSpPr>
          <p:nvPr/>
        </p:nvSpPr>
        <p:spPr bwMode="auto">
          <a:xfrm flipH="1">
            <a:off x="2895600" y="1868488"/>
            <a:ext cx="2743200" cy="388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0" name="Line 23"/>
          <p:cNvSpPr>
            <a:spLocks noChangeShapeType="1"/>
          </p:cNvSpPr>
          <p:nvPr/>
        </p:nvSpPr>
        <p:spPr bwMode="auto">
          <a:xfrm flipV="1">
            <a:off x="1447800" y="1792288"/>
            <a:ext cx="4267200" cy="1905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6" name="Line 24"/>
          <p:cNvSpPr>
            <a:spLocks noChangeShapeType="1"/>
          </p:cNvSpPr>
          <p:nvPr/>
        </p:nvSpPr>
        <p:spPr bwMode="auto">
          <a:xfrm flipH="1">
            <a:off x="1371600" y="1868488"/>
            <a:ext cx="1524000" cy="1905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58" name="Line 26"/>
          <p:cNvSpPr>
            <a:spLocks noChangeShapeType="1"/>
          </p:cNvSpPr>
          <p:nvPr/>
        </p:nvSpPr>
        <p:spPr bwMode="auto">
          <a:xfrm>
            <a:off x="1447800" y="3773488"/>
            <a:ext cx="4343400" cy="19812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0" name="Line 28"/>
          <p:cNvSpPr>
            <a:spLocks noChangeShapeType="1"/>
          </p:cNvSpPr>
          <p:nvPr/>
        </p:nvSpPr>
        <p:spPr bwMode="auto">
          <a:xfrm>
            <a:off x="2895600" y="1868488"/>
            <a:ext cx="0" cy="3810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1" name="Line 29"/>
          <p:cNvSpPr>
            <a:spLocks noChangeShapeType="1"/>
          </p:cNvSpPr>
          <p:nvPr/>
        </p:nvSpPr>
        <p:spPr bwMode="auto">
          <a:xfrm>
            <a:off x="5638800" y="1792288"/>
            <a:ext cx="0" cy="39624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462" name="Line 30"/>
          <p:cNvSpPr>
            <a:spLocks noChangeShapeType="1"/>
          </p:cNvSpPr>
          <p:nvPr/>
        </p:nvSpPr>
        <p:spPr bwMode="auto">
          <a:xfrm flipV="1">
            <a:off x="2971800" y="3752850"/>
            <a:ext cx="4495800" cy="19812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6" name="Oval 9"/>
          <p:cNvSpPr>
            <a:spLocks noChangeArrowheads="1"/>
          </p:cNvSpPr>
          <p:nvPr/>
        </p:nvSpPr>
        <p:spPr bwMode="auto">
          <a:xfrm>
            <a:off x="55626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7" name="Oval 8"/>
          <p:cNvSpPr>
            <a:spLocks noChangeArrowheads="1"/>
          </p:cNvSpPr>
          <p:nvPr/>
        </p:nvSpPr>
        <p:spPr bwMode="auto">
          <a:xfrm>
            <a:off x="7391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8" name="Line 16"/>
          <p:cNvSpPr>
            <a:spLocks noChangeShapeType="1"/>
          </p:cNvSpPr>
          <p:nvPr/>
        </p:nvSpPr>
        <p:spPr bwMode="auto">
          <a:xfrm>
            <a:off x="2895600" y="1868488"/>
            <a:ext cx="27432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69" name="Oval 4"/>
          <p:cNvSpPr>
            <a:spLocks noChangeArrowheads="1"/>
          </p:cNvSpPr>
          <p:nvPr/>
        </p:nvSpPr>
        <p:spPr bwMode="auto">
          <a:xfrm>
            <a:off x="2819400" y="1792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70" name="Oval 5"/>
          <p:cNvSpPr>
            <a:spLocks noChangeArrowheads="1"/>
          </p:cNvSpPr>
          <p:nvPr/>
        </p:nvSpPr>
        <p:spPr bwMode="auto">
          <a:xfrm>
            <a:off x="1295400" y="369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6" grpId="0" animBg="1"/>
      <p:bldP spid="402458" grpId="0" animBg="1"/>
      <p:bldP spid="402460" grpId="0" animBg="1"/>
      <p:bldP spid="402461" grpId="0" animBg="1"/>
      <p:bldP spid="4024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4"/>
          <p:cNvSpPr txBox="1">
            <a:spLocks noChangeArrowheads="1"/>
          </p:cNvSpPr>
          <p:nvPr/>
        </p:nvSpPr>
        <p:spPr bwMode="auto">
          <a:xfrm>
            <a:off x="250825" y="1628775"/>
            <a:ext cx="81375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6.1 </a:t>
            </a:r>
            <a:r>
              <a:rPr lang="zh-CN" altLang="en-US"/>
              <a:t>有甲</a:t>
            </a:r>
            <a:r>
              <a:rPr lang="en-US" altLang="zh-CN"/>
              <a:t>,</a:t>
            </a:r>
            <a:r>
              <a:rPr lang="zh-CN" altLang="en-US"/>
              <a:t>乙</a:t>
            </a:r>
            <a:r>
              <a:rPr lang="en-US" altLang="zh-CN"/>
              <a:t>,</a:t>
            </a:r>
            <a:r>
              <a:rPr lang="zh-CN" altLang="en-US"/>
              <a:t>丙</a:t>
            </a:r>
            <a:r>
              <a:rPr lang="en-US" altLang="zh-CN"/>
              <a:t>,</a:t>
            </a:r>
            <a:r>
              <a:rPr lang="zh-CN" altLang="en-US"/>
              <a:t>丁</a:t>
            </a:r>
            <a:r>
              <a:rPr lang="en-US" altLang="zh-CN"/>
              <a:t>,</a:t>
            </a:r>
            <a:r>
              <a:rPr lang="zh-CN" altLang="en-US"/>
              <a:t>戊</a:t>
            </a:r>
            <a:r>
              <a:rPr lang="en-US" altLang="zh-CN"/>
              <a:t>,</a:t>
            </a:r>
            <a:r>
              <a:rPr lang="zh-CN" altLang="en-US"/>
              <a:t>己</a:t>
            </a:r>
            <a:r>
              <a:rPr lang="en-US" altLang="zh-CN"/>
              <a:t>6</a:t>
            </a:r>
            <a:r>
              <a:rPr lang="zh-CN" altLang="en-US"/>
              <a:t>名运动员报名参加</a:t>
            </a:r>
            <a:r>
              <a:rPr lang="en-US" altLang="zh-CN"/>
              <a:t>A,B,C,D,E,F 6</a:t>
            </a:r>
            <a:r>
              <a:rPr lang="zh-CN" altLang="en-US"/>
              <a:t>个项目的比赛。下表中打√的是各运动员报告参加的比赛项目。问</a:t>
            </a:r>
            <a:r>
              <a:rPr lang="en-US" altLang="zh-CN"/>
              <a:t>6</a:t>
            </a:r>
            <a:r>
              <a:rPr lang="zh-CN" altLang="en-US"/>
              <a:t>个项目的比赛顺序应如何安排，做到每名运动员都不连续地参加两项比赛。</a:t>
            </a:r>
          </a:p>
        </p:txBody>
      </p:sp>
      <p:graphicFrame>
        <p:nvGraphicFramePr>
          <p:cNvPr id="325042" name="Group 434"/>
          <p:cNvGraphicFramePr>
            <a:graphicFrameLocks noGrp="1"/>
          </p:cNvGraphicFramePr>
          <p:nvPr/>
        </p:nvGraphicFramePr>
        <p:xfrm>
          <a:off x="1331913" y="3716338"/>
          <a:ext cx="5761037" cy="2454277"/>
        </p:xfrm>
        <a:graphic>
          <a:graphicData uri="http://schemas.openxmlformats.org/drawingml/2006/table">
            <a:tbl>
              <a:tblPr/>
              <a:tblGrid>
                <a:gridCol w="823912"/>
                <a:gridCol w="822325"/>
                <a:gridCol w="823913"/>
                <a:gridCol w="820737"/>
                <a:gridCol w="823913"/>
                <a:gridCol w="822325"/>
                <a:gridCol w="823912"/>
              </a:tblGrid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A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B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C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D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E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F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甲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乙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丙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丁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戊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己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  <a:ea typeface="华文细黑" charset="0"/>
                        <a:cs typeface="华文细黑" charset="0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charset="0"/>
                          <a:ea typeface="华文细黑" charset="0"/>
                          <a:cs typeface="华文细黑" charset="0"/>
                        </a:rPr>
                        <a:t>√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4031" name="Picture 4" descr="png-01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4613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025650" y="852488"/>
            <a:ext cx="12509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zh-CN" altLang="en-US" sz="280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思考题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052513"/>
            <a:ext cx="8135937" cy="15113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解：用图来建模。把比赛项目作为研究对象，用点表示。如果</a:t>
            </a:r>
            <a:r>
              <a:rPr lang="en-US" altLang="zh-CN">
                <a:latin typeface="Times New Roman" charset="0"/>
                <a:ea typeface="华文细黑" charset="0"/>
              </a:rPr>
              <a:t>2</a:t>
            </a:r>
            <a:r>
              <a:rPr lang="zh-CN" altLang="en-US">
                <a:latin typeface="Times New Roman" charset="0"/>
                <a:ea typeface="华文细黑" charset="0"/>
              </a:rPr>
              <a:t>个项目有同一名运动员参加，在代表这两个项目的点之间连一条线，可得下图。</a:t>
            </a:r>
          </a:p>
        </p:txBody>
      </p:sp>
      <p:grpSp>
        <p:nvGrpSpPr>
          <p:cNvPr id="84995" name="Group 21"/>
          <p:cNvGrpSpPr>
            <a:grpSpLocks/>
          </p:cNvGrpSpPr>
          <p:nvPr/>
        </p:nvGrpSpPr>
        <p:grpSpPr bwMode="auto">
          <a:xfrm>
            <a:off x="3348038" y="2492375"/>
            <a:ext cx="5040312" cy="2879725"/>
            <a:chOff x="1066" y="1616"/>
            <a:chExt cx="3175" cy="1814"/>
          </a:xfrm>
        </p:grpSpPr>
        <p:sp>
          <p:nvSpPr>
            <p:cNvPr id="84997" name="Oval 4"/>
            <p:cNvSpPr>
              <a:spLocks noChangeArrowheads="1"/>
            </p:cNvSpPr>
            <p:nvPr/>
          </p:nvSpPr>
          <p:spPr bwMode="auto">
            <a:xfrm>
              <a:off x="1066" y="241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84998" name="Oval 5"/>
            <p:cNvSpPr>
              <a:spLocks noChangeArrowheads="1"/>
            </p:cNvSpPr>
            <p:nvPr/>
          </p:nvSpPr>
          <p:spPr bwMode="auto">
            <a:xfrm>
              <a:off x="1701" y="1706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1701" y="309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85000" name="Oval 7"/>
            <p:cNvSpPr>
              <a:spLocks noChangeArrowheads="1"/>
            </p:cNvSpPr>
            <p:nvPr/>
          </p:nvSpPr>
          <p:spPr bwMode="auto">
            <a:xfrm>
              <a:off x="2971" y="1616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D</a:t>
              </a:r>
            </a:p>
          </p:txBody>
        </p:sp>
        <p:sp>
          <p:nvSpPr>
            <p:cNvPr id="85001" name="Oval 8"/>
            <p:cNvSpPr>
              <a:spLocks noChangeArrowheads="1"/>
            </p:cNvSpPr>
            <p:nvPr/>
          </p:nvSpPr>
          <p:spPr bwMode="auto">
            <a:xfrm>
              <a:off x="3337" y="3094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E</a:t>
              </a:r>
            </a:p>
          </p:txBody>
        </p:sp>
        <p:sp>
          <p:nvSpPr>
            <p:cNvPr id="85002" name="Oval 9"/>
            <p:cNvSpPr>
              <a:spLocks noChangeArrowheads="1"/>
            </p:cNvSpPr>
            <p:nvPr/>
          </p:nvSpPr>
          <p:spPr bwMode="auto">
            <a:xfrm>
              <a:off x="3882" y="2387"/>
              <a:ext cx="359" cy="336"/>
            </a:xfrm>
            <a:prstGeom prst="ellips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/>
                <a:t>F</a:t>
              </a:r>
            </a:p>
          </p:txBody>
        </p:sp>
        <p:cxnSp>
          <p:nvCxnSpPr>
            <p:cNvPr id="85003" name="AutoShape 11"/>
            <p:cNvCxnSpPr>
              <a:cxnSpLocks noChangeShapeType="1"/>
              <a:stCxn id="84997" idx="7"/>
              <a:endCxn id="84998" idx="3"/>
            </p:cNvCxnSpPr>
            <p:nvPr/>
          </p:nvCxnSpPr>
          <p:spPr bwMode="auto">
            <a:xfrm flipV="1">
              <a:off x="1372" y="2002"/>
              <a:ext cx="382" cy="452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4" name="AutoShape 12"/>
            <p:cNvCxnSpPr>
              <a:cxnSpLocks noChangeShapeType="1"/>
              <a:stCxn id="84997" idx="6"/>
              <a:endCxn id="85000" idx="3"/>
            </p:cNvCxnSpPr>
            <p:nvPr/>
          </p:nvCxnSpPr>
          <p:spPr bwMode="auto">
            <a:xfrm flipV="1">
              <a:off x="1434" y="1912"/>
              <a:ext cx="1590" cy="67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5" name="AutoShape 13"/>
            <p:cNvCxnSpPr>
              <a:cxnSpLocks noChangeShapeType="1"/>
              <a:stCxn id="84997" idx="5"/>
              <a:endCxn id="85001" idx="1"/>
            </p:cNvCxnSpPr>
            <p:nvPr/>
          </p:nvCxnSpPr>
          <p:spPr bwMode="auto">
            <a:xfrm>
              <a:off x="1372" y="2710"/>
              <a:ext cx="2018" cy="424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6" name="AutoShape 14"/>
            <p:cNvCxnSpPr>
              <a:cxnSpLocks noChangeShapeType="1"/>
              <a:stCxn id="84998" idx="6"/>
              <a:endCxn id="85000" idx="2"/>
            </p:cNvCxnSpPr>
            <p:nvPr/>
          </p:nvCxnSpPr>
          <p:spPr bwMode="auto">
            <a:xfrm flipV="1">
              <a:off x="2069" y="1784"/>
              <a:ext cx="893" cy="9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7" name="AutoShape 15"/>
            <p:cNvCxnSpPr>
              <a:cxnSpLocks noChangeShapeType="1"/>
              <a:stCxn id="85000" idx="5"/>
              <a:endCxn id="85002" idx="1"/>
            </p:cNvCxnSpPr>
            <p:nvPr/>
          </p:nvCxnSpPr>
          <p:spPr bwMode="auto">
            <a:xfrm>
              <a:off x="3277" y="1912"/>
              <a:ext cx="658" cy="515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8" name="AutoShape 16"/>
            <p:cNvCxnSpPr>
              <a:cxnSpLocks noChangeShapeType="1"/>
              <a:stCxn id="85000" idx="4"/>
              <a:endCxn id="84999" idx="0"/>
            </p:cNvCxnSpPr>
            <p:nvPr/>
          </p:nvCxnSpPr>
          <p:spPr bwMode="auto">
            <a:xfrm flipH="1">
              <a:off x="1881" y="1961"/>
              <a:ext cx="1270" cy="1124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09" name="AutoShape 17"/>
            <p:cNvCxnSpPr>
              <a:cxnSpLocks noChangeShapeType="1"/>
              <a:stCxn id="84998" idx="5"/>
              <a:endCxn id="85001" idx="0"/>
            </p:cNvCxnSpPr>
            <p:nvPr/>
          </p:nvCxnSpPr>
          <p:spPr bwMode="auto">
            <a:xfrm>
              <a:off x="2007" y="2002"/>
              <a:ext cx="1510" cy="1083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0" name="AutoShape 18"/>
            <p:cNvCxnSpPr>
              <a:cxnSpLocks noChangeShapeType="1"/>
              <a:stCxn id="84999" idx="7"/>
              <a:endCxn id="85002" idx="3"/>
            </p:cNvCxnSpPr>
            <p:nvPr/>
          </p:nvCxnSpPr>
          <p:spPr bwMode="auto">
            <a:xfrm flipV="1">
              <a:off x="2007" y="2683"/>
              <a:ext cx="1928" cy="451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1" name="AutoShape 19"/>
            <p:cNvCxnSpPr>
              <a:cxnSpLocks noChangeShapeType="1"/>
              <a:stCxn id="84999" idx="6"/>
              <a:endCxn id="85001" idx="2"/>
            </p:cNvCxnSpPr>
            <p:nvPr/>
          </p:nvCxnSpPr>
          <p:spPr bwMode="auto">
            <a:xfrm>
              <a:off x="2069" y="3262"/>
              <a:ext cx="1259" cy="0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2" name="AutoShape 20"/>
            <p:cNvCxnSpPr>
              <a:cxnSpLocks noChangeShapeType="1"/>
              <a:stCxn id="84997" idx="6"/>
              <a:endCxn id="85002" idx="2"/>
            </p:cNvCxnSpPr>
            <p:nvPr/>
          </p:nvCxnSpPr>
          <p:spPr bwMode="auto">
            <a:xfrm flipV="1">
              <a:off x="1434" y="2555"/>
              <a:ext cx="2439" cy="27"/>
            </a:xfrm>
            <a:prstGeom prst="straightConnector1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996" name="Text Box 22"/>
          <p:cNvSpPr txBox="1">
            <a:spLocks noChangeArrowheads="1"/>
          </p:cNvSpPr>
          <p:nvPr/>
        </p:nvSpPr>
        <p:spPr bwMode="auto">
          <a:xfrm>
            <a:off x="250825" y="2565400"/>
            <a:ext cx="309721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/>
              <a:t>在图中找到一个点序列，使得依次排列的两点不相邻，即能满足要求。如：</a:t>
            </a:r>
          </a:p>
          <a:p>
            <a:pPr>
              <a:spcBef>
                <a:spcPct val="20000"/>
              </a:spcBef>
            </a:pPr>
            <a:r>
              <a:rPr lang="en-US" altLang="zh-CN"/>
              <a:t>1) A,C,B,F,E,D</a:t>
            </a:r>
          </a:p>
          <a:p>
            <a:pPr>
              <a:spcBef>
                <a:spcPct val="20000"/>
              </a:spcBef>
            </a:pPr>
            <a:r>
              <a:rPr lang="en-US" altLang="zh-CN"/>
              <a:t>2) D,E,F,B,C,A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7525" cy="3240087"/>
          </a:xfrm>
        </p:spPr>
        <p:txBody>
          <a:bodyPr/>
          <a:lstStyle/>
          <a:p>
            <a:pPr marL="0" indent="0" defTabSz="620713" eaLnBrk="1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kumimoji="0"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例</a:t>
            </a:r>
            <a:r>
              <a:rPr kumimoji="0" lang="en-US" altLang="zh-CN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6.4  </a:t>
            </a:r>
            <a:r>
              <a:rPr kumimoji="0"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渡河游戏</a:t>
            </a:r>
          </a:p>
          <a:p>
            <a:pPr marL="0" indent="0" defTabSz="620713" eaLnBrk="1" hangingPunct="1">
              <a:buFontTx/>
              <a:buNone/>
              <a:defRPr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>
                <a:latin typeface="Times New Roman" charset="0"/>
                <a:ea typeface="华文细黑" charset="0"/>
              </a:rPr>
              <a:t>一老汉带了一只狼、一只羊、一棵白菜想要从南岸过河到北岸，河上只有一条独木舟，每次除了人以外，只能带一样东西；另外，如果人不在，狼就要吃羊，羊就要吃白菜，问应该怎样安排渡河，才能做到既把所有东西都运过河去，并且在河上来回次数最少？这个问题就可以用求最短路方法解决。</a:t>
            </a:r>
          </a:p>
        </p:txBody>
      </p:sp>
      <p:pic>
        <p:nvPicPr>
          <p:cNvPr id="86019" name="Picture 5" descr="200712211626314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76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31670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定义：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1</a:t>
            </a:r>
            <a:r>
              <a:rPr lang="zh-CN" altLang="en-US">
                <a:latin typeface="Times New Roman" charset="0"/>
                <a:ea typeface="华文细黑" charset="0"/>
              </a:rPr>
              <a:t>）人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M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Man</a:t>
            </a:r>
            <a:r>
              <a:rPr lang="zh-CN" altLang="en-US">
                <a:latin typeface="Times New Roman" charset="0"/>
                <a:ea typeface="华文细黑" charset="0"/>
              </a:rPr>
              <a:t>），狼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W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Wolf</a:t>
            </a:r>
            <a:r>
              <a:rPr lang="zh-CN" altLang="en-US">
                <a:latin typeface="Times New Roman" charset="0"/>
                <a:ea typeface="华文细黑" charset="0"/>
              </a:rPr>
              <a:t>）， 羊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G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Goat</a:t>
            </a:r>
            <a:r>
              <a:rPr lang="zh-CN" altLang="en-US">
                <a:latin typeface="Times New Roman" charset="0"/>
                <a:ea typeface="华文细黑" charset="0"/>
              </a:rPr>
              <a:t>），     草</a:t>
            </a:r>
            <a:r>
              <a:rPr lang="en-US" altLang="zh-CN">
                <a:latin typeface="华文细黑" charset="0"/>
                <a:ea typeface="华文细黑" charset="0"/>
              </a:rPr>
              <a:t>—</a:t>
            </a:r>
            <a:r>
              <a:rPr lang="en-US" altLang="zh-CN">
                <a:latin typeface="Times New Roman" charset="0"/>
                <a:ea typeface="华文细黑" charset="0"/>
              </a:rPr>
              <a:t>H</a:t>
            </a:r>
            <a:r>
              <a:rPr lang="zh-CN" altLang="en-US">
                <a:latin typeface="Times New Roman" charset="0"/>
                <a:ea typeface="华文细黑" charset="0"/>
              </a:rPr>
              <a:t>（</a:t>
            </a:r>
            <a:r>
              <a:rPr lang="en-US" altLang="zh-CN">
                <a:latin typeface="Times New Roman" charset="0"/>
                <a:ea typeface="华文细黑" charset="0"/>
              </a:rPr>
              <a:t>Hay</a:t>
            </a:r>
            <a:r>
              <a:rPr lang="zh-CN" altLang="en-US">
                <a:latin typeface="Times New Roman" charset="0"/>
                <a:ea typeface="华文细黑" charset="0"/>
              </a:rPr>
              <a:t>）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2</a:t>
            </a:r>
            <a:r>
              <a:rPr lang="zh-CN" altLang="en-US">
                <a:latin typeface="Times New Roman" charset="0"/>
                <a:ea typeface="华文细黑" charset="0"/>
              </a:rPr>
              <a:t>） 点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en-US" altLang="zh-CN">
                <a:latin typeface="Times New Roman" charset="0"/>
                <a:ea typeface="华文细黑" charset="0"/>
              </a:rPr>
              <a:t> 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表示河岸的状态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3</a:t>
            </a:r>
            <a:r>
              <a:rPr lang="zh-CN" altLang="en-US">
                <a:latin typeface="Times New Roman" charset="0"/>
                <a:ea typeface="华文细黑" charset="0"/>
              </a:rPr>
              <a:t>） 边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en-US" altLang="zh-CN">
                <a:latin typeface="Times New Roman" charset="0"/>
                <a:ea typeface="华文细黑" charset="0"/>
              </a:rPr>
              <a:t>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k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表示由状态 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经一次渡河到状态 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j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</a:p>
          <a:p>
            <a:pPr marL="0" indent="0" eaLnBrk="1" hangingPunct="1">
              <a:buFontTx/>
              <a:buNone/>
            </a:pPr>
            <a:r>
              <a:rPr lang="en-US" altLang="zh-CN">
                <a:latin typeface="Times New Roman" charset="0"/>
                <a:ea typeface="华文细黑" charset="0"/>
              </a:rPr>
              <a:t>4</a:t>
            </a:r>
            <a:r>
              <a:rPr lang="zh-CN" altLang="en-US">
                <a:latin typeface="Times New Roman" charset="0"/>
                <a:ea typeface="华文细黑" charset="0"/>
              </a:rPr>
              <a:t>） 权</a:t>
            </a:r>
            <a:r>
              <a:rPr lang="en-US" altLang="zh-CN">
                <a:latin typeface="华文细黑" charset="0"/>
                <a:ea typeface="华文细黑" charset="0"/>
              </a:rPr>
              <a:t>——</a:t>
            </a:r>
            <a:r>
              <a:rPr lang="zh-CN" altLang="en-US">
                <a:latin typeface="Times New Roman" charset="0"/>
                <a:ea typeface="华文细黑" charset="0"/>
              </a:rPr>
              <a:t>边 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k</a:t>
            </a:r>
            <a:r>
              <a:rPr lang="en-US" altLang="zh-CN">
                <a:latin typeface="Times New Roman" charset="0"/>
                <a:ea typeface="华文细黑" charset="0"/>
              </a:rPr>
              <a:t> </a:t>
            </a:r>
            <a:r>
              <a:rPr lang="zh-CN" altLang="en-US">
                <a:latin typeface="Times New Roman" charset="0"/>
                <a:ea typeface="华文细黑" charset="0"/>
              </a:rPr>
              <a:t>上的权定为 </a:t>
            </a:r>
            <a:r>
              <a:rPr lang="en-US" altLang="zh-CN">
                <a:latin typeface="Times New Roman" charset="0"/>
                <a:ea typeface="华文细黑" charset="0"/>
              </a:rPr>
              <a:t>1</a:t>
            </a:r>
          </a:p>
          <a:p>
            <a:pPr marL="0" indent="0" eaLnBrk="1" hangingPunct="1">
              <a:buFontTx/>
              <a:buNone/>
            </a:pPr>
            <a:endParaRPr lang="en-US" altLang="zh-CN">
              <a:latin typeface="Times New Roman" charset="0"/>
              <a:ea typeface="华文细黑" charset="0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50825" y="4221163"/>
            <a:ext cx="445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zh-CN" altLang="en-US">
                <a:solidFill>
                  <a:schemeClr val="tx1"/>
                </a:solidFill>
              </a:rPr>
              <a:t>我们可以得到下面的加权有向图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最短路问题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135938" cy="46799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kumimoji="0"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状态说明：</a:t>
            </a:r>
          </a:p>
          <a:p>
            <a:pPr marL="0" indent="0" eaLnBrk="1" hangingPunct="1"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1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1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 M,W,G,H 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2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2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=(M,W,G);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3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=(M,W,H); </a:t>
            </a:r>
          </a:p>
          <a:p>
            <a:pPr marL="0" indent="0" eaLnBrk="1" hangingPunct="1"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4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4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=(M,G,H); v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5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,u</a:t>
            </a:r>
            <a:r>
              <a:rPr kumimoji="0" lang="en-US" altLang="zh-CN" baseline="-25000">
                <a:solidFill>
                  <a:schemeClr val="tx1"/>
                </a:solidFill>
                <a:latin typeface="Times New Roman" charset="0"/>
                <a:ea typeface="华文细黑" charset="0"/>
              </a:rPr>
              <a:t>5</a:t>
            </a:r>
            <a:r>
              <a:rPr kumimoji="0"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 =(M,G)</a:t>
            </a:r>
          </a:p>
        </p:txBody>
      </p:sp>
      <p:sp>
        <p:nvSpPr>
          <p:cNvPr id="88067" name="Rectangle 4"/>
          <p:cNvSpPr>
            <a:spLocks noChangeArrowheads="1"/>
          </p:cNvSpPr>
          <p:nvPr/>
        </p:nvSpPr>
        <p:spPr bwMode="auto">
          <a:xfrm>
            <a:off x="179388" y="2611438"/>
            <a:ext cx="83296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>
                <a:solidFill>
                  <a:schemeClr val="tx1"/>
                </a:solidFill>
              </a:rPr>
              <a:t>此游戏转化为在下面的二部图中求从 </a:t>
            </a:r>
            <a:r>
              <a:rPr kumimoji="0" lang="en-US" altLang="zh-CN">
                <a:solidFill>
                  <a:schemeClr val="tx1"/>
                </a:solidFill>
              </a:rPr>
              <a:t>v</a:t>
            </a:r>
            <a:r>
              <a:rPr kumimoji="0" lang="en-US" altLang="zh-CN" baseline="-25000">
                <a:solidFill>
                  <a:schemeClr val="tx1"/>
                </a:solidFill>
              </a:rPr>
              <a:t>1</a:t>
            </a:r>
            <a:r>
              <a:rPr kumimoji="0" lang="en-US" altLang="zh-CN">
                <a:solidFill>
                  <a:schemeClr val="tx1"/>
                </a:solidFill>
              </a:rPr>
              <a:t> </a:t>
            </a:r>
            <a:r>
              <a:rPr kumimoji="0" lang="zh-CN" altLang="en-US">
                <a:solidFill>
                  <a:schemeClr val="tx1"/>
                </a:solidFill>
              </a:rPr>
              <a:t>到 </a:t>
            </a:r>
            <a:r>
              <a:rPr kumimoji="0" lang="en-US" altLang="zh-CN">
                <a:solidFill>
                  <a:schemeClr val="tx1"/>
                </a:solidFill>
              </a:rPr>
              <a:t>u</a:t>
            </a:r>
            <a:r>
              <a:rPr kumimoji="0" lang="en-US" altLang="zh-CN" baseline="-25000">
                <a:solidFill>
                  <a:schemeClr val="tx1"/>
                </a:solidFill>
              </a:rPr>
              <a:t>1</a:t>
            </a:r>
            <a:r>
              <a:rPr kumimoji="0" lang="en-US" altLang="zh-CN">
                <a:solidFill>
                  <a:schemeClr val="tx1"/>
                </a:solidFill>
              </a:rPr>
              <a:t> </a:t>
            </a:r>
            <a:r>
              <a:rPr kumimoji="0" lang="zh-CN" altLang="en-US">
                <a:solidFill>
                  <a:schemeClr val="tx1"/>
                </a:solidFill>
              </a:rPr>
              <a:t>的最短路问题。</a:t>
            </a:r>
          </a:p>
        </p:txBody>
      </p:sp>
      <p:sp>
        <p:nvSpPr>
          <p:cNvPr id="347141" name="Freeform 5"/>
          <p:cNvSpPr>
            <a:spLocks/>
          </p:cNvSpPr>
          <p:nvPr/>
        </p:nvSpPr>
        <p:spPr bwMode="auto">
          <a:xfrm>
            <a:off x="250825" y="3886200"/>
            <a:ext cx="8382000" cy="1676400"/>
          </a:xfrm>
          <a:custGeom>
            <a:avLst/>
            <a:gdLst>
              <a:gd name="T0" fmla="*/ 0 w 5280"/>
              <a:gd name="T1" fmla="*/ 2147483647 h 1056"/>
              <a:gd name="T2" fmla="*/ 0 w 5280"/>
              <a:gd name="T3" fmla="*/ 2147483647 h 1056"/>
              <a:gd name="T4" fmla="*/ 2147483647 w 5280"/>
              <a:gd name="T5" fmla="*/ 2147483647 h 1056"/>
              <a:gd name="T6" fmla="*/ 2147483647 w 5280"/>
              <a:gd name="T7" fmla="*/ 2147483647 h 1056"/>
              <a:gd name="T8" fmla="*/ 2147483647 w 5280"/>
              <a:gd name="T9" fmla="*/ 2147483647 h 1056"/>
              <a:gd name="T10" fmla="*/ 2147483647 w 5280"/>
              <a:gd name="T11" fmla="*/ 2147483647 h 1056"/>
              <a:gd name="T12" fmla="*/ 2147483647 w 5280"/>
              <a:gd name="T13" fmla="*/ 2147483647 h 1056"/>
              <a:gd name="T14" fmla="*/ 2147483647 w 5280"/>
              <a:gd name="T15" fmla="*/ 2147483647 h 1056"/>
              <a:gd name="T16" fmla="*/ 2147483647 w 5280"/>
              <a:gd name="T17" fmla="*/ 2147483647 h 1056"/>
              <a:gd name="T18" fmla="*/ 2147483647 w 5280"/>
              <a:gd name="T19" fmla="*/ 2147483647 h 1056"/>
              <a:gd name="T20" fmla="*/ 2147483647 w 5280"/>
              <a:gd name="T21" fmla="*/ 2147483647 h 1056"/>
              <a:gd name="T22" fmla="*/ 2147483647 w 5280"/>
              <a:gd name="T23" fmla="*/ 2147483647 h 1056"/>
              <a:gd name="T24" fmla="*/ 2147483647 w 5280"/>
              <a:gd name="T25" fmla="*/ 2147483647 h 1056"/>
              <a:gd name="T26" fmla="*/ 2147483647 w 5280"/>
              <a:gd name="T27" fmla="*/ 2147483647 h 1056"/>
              <a:gd name="T28" fmla="*/ 2147483647 w 5280"/>
              <a:gd name="T29" fmla="*/ 2147483647 h 1056"/>
              <a:gd name="T30" fmla="*/ 2147483647 w 5280"/>
              <a:gd name="T31" fmla="*/ 2147483647 h 1056"/>
              <a:gd name="T32" fmla="*/ 2147483647 w 5280"/>
              <a:gd name="T33" fmla="*/ 2147483647 h 1056"/>
              <a:gd name="T34" fmla="*/ 2147483647 w 5280"/>
              <a:gd name="T35" fmla="*/ 2147483647 h 1056"/>
              <a:gd name="T36" fmla="*/ 2147483647 w 5280"/>
              <a:gd name="T37" fmla="*/ 2147483647 h 1056"/>
              <a:gd name="T38" fmla="*/ 2147483647 w 5280"/>
              <a:gd name="T39" fmla="*/ 2147483647 h 1056"/>
              <a:gd name="T40" fmla="*/ 2147483647 w 5280"/>
              <a:gd name="T41" fmla="*/ 2147483647 h 1056"/>
              <a:gd name="T42" fmla="*/ 2147483647 w 5280"/>
              <a:gd name="T43" fmla="*/ 2147483647 h 1056"/>
              <a:gd name="T44" fmla="*/ 2147483647 w 5280"/>
              <a:gd name="T45" fmla="*/ 2147483647 h 1056"/>
              <a:gd name="T46" fmla="*/ 2147483647 w 5280"/>
              <a:gd name="T47" fmla="*/ 2147483647 h 1056"/>
              <a:gd name="T48" fmla="*/ 2147483647 w 5280"/>
              <a:gd name="T49" fmla="*/ 2147483647 h 1056"/>
              <a:gd name="T50" fmla="*/ 2147483647 w 5280"/>
              <a:gd name="T51" fmla="*/ 2147483647 h 1056"/>
              <a:gd name="T52" fmla="*/ 2147483647 w 5280"/>
              <a:gd name="T53" fmla="*/ 2147483647 h 1056"/>
              <a:gd name="T54" fmla="*/ 2147483647 w 5280"/>
              <a:gd name="T55" fmla="*/ 2147483647 h 1056"/>
              <a:gd name="T56" fmla="*/ 2147483647 w 5280"/>
              <a:gd name="T57" fmla="*/ 2147483647 h 1056"/>
              <a:gd name="T58" fmla="*/ 2147483647 w 5280"/>
              <a:gd name="T59" fmla="*/ 0 h 1056"/>
              <a:gd name="T60" fmla="*/ 2147483647 w 5280"/>
              <a:gd name="T61" fmla="*/ 2147483647 h 1056"/>
              <a:gd name="T62" fmla="*/ 2147483647 w 5280"/>
              <a:gd name="T63" fmla="*/ 2147483647 h 1056"/>
              <a:gd name="T64" fmla="*/ 2147483647 w 5280"/>
              <a:gd name="T65" fmla="*/ 2147483647 h 1056"/>
              <a:gd name="T66" fmla="*/ 2147483647 w 5280"/>
              <a:gd name="T67" fmla="*/ 2147483647 h 1056"/>
              <a:gd name="T68" fmla="*/ 2147483647 w 5280"/>
              <a:gd name="T69" fmla="*/ 2147483647 h 1056"/>
              <a:gd name="T70" fmla="*/ 2147483647 w 5280"/>
              <a:gd name="T71" fmla="*/ 2147483647 h 1056"/>
              <a:gd name="T72" fmla="*/ 2147483647 w 5280"/>
              <a:gd name="T73" fmla="*/ 2147483647 h 1056"/>
              <a:gd name="T74" fmla="*/ 2147483647 w 5280"/>
              <a:gd name="T75" fmla="*/ 2147483647 h 1056"/>
              <a:gd name="T76" fmla="*/ 2147483647 w 5280"/>
              <a:gd name="T77" fmla="*/ 2147483647 h 1056"/>
              <a:gd name="T78" fmla="*/ 2147483647 w 5280"/>
              <a:gd name="T79" fmla="*/ 2147483647 h 1056"/>
              <a:gd name="T80" fmla="*/ 2147483647 w 5280"/>
              <a:gd name="T81" fmla="*/ 2147483647 h 1056"/>
              <a:gd name="T82" fmla="*/ 2147483647 w 5280"/>
              <a:gd name="T83" fmla="*/ 2147483647 h 1056"/>
              <a:gd name="T84" fmla="*/ 2147483647 w 5280"/>
              <a:gd name="T85" fmla="*/ 2147483647 h 1056"/>
              <a:gd name="T86" fmla="*/ 2147483647 w 5280"/>
              <a:gd name="T87" fmla="*/ 2147483647 h 1056"/>
              <a:gd name="T88" fmla="*/ 2147483647 w 5280"/>
              <a:gd name="T89" fmla="*/ 2147483647 h 1056"/>
              <a:gd name="T90" fmla="*/ 2147483647 w 5280"/>
              <a:gd name="T91" fmla="*/ 2147483647 h 1056"/>
              <a:gd name="T92" fmla="*/ 2147483647 w 5280"/>
              <a:gd name="T93" fmla="*/ 2147483647 h 1056"/>
              <a:gd name="T94" fmla="*/ 2147483647 w 5280"/>
              <a:gd name="T95" fmla="*/ 2147483647 h 1056"/>
              <a:gd name="T96" fmla="*/ 2147483647 w 5280"/>
              <a:gd name="T97" fmla="*/ 2147483647 h 1056"/>
              <a:gd name="T98" fmla="*/ 2147483647 w 5280"/>
              <a:gd name="T99" fmla="*/ 2147483647 h 1056"/>
              <a:gd name="T100" fmla="*/ 2147483647 w 5280"/>
              <a:gd name="T101" fmla="*/ 2147483647 h 1056"/>
              <a:gd name="T102" fmla="*/ 2147483647 w 5280"/>
              <a:gd name="T103" fmla="*/ 2147483647 h 1056"/>
              <a:gd name="T104" fmla="*/ 2147483647 w 5280"/>
              <a:gd name="T105" fmla="*/ 2147483647 h 1056"/>
              <a:gd name="T106" fmla="*/ 2147483647 w 5280"/>
              <a:gd name="T107" fmla="*/ 2147483647 h 1056"/>
              <a:gd name="T108" fmla="*/ 2147483647 w 5280"/>
              <a:gd name="T109" fmla="*/ 2147483647 h 1056"/>
              <a:gd name="T110" fmla="*/ 2147483647 w 5280"/>
              <a:gd name="T111" fmla="*/ 2147483647 h 1056"/>
              <a:gd name="T112" fmla="*/ 0 w 5280"/>
              <a:gd name="T113" fmla="*/ 2147483647 h 105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280"/>
              <a:gd name="T172" fmla="*/ 0 h 1056"/>
              <a:gd name="T173" fmla="*/ 5280 w 5280"/>
              <a:gd name="T174" fmla="*/ 1056 h 105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280" h="1056">
                <a:moveTo>
                  <a:pt x="0" y="1056"/>
                </a:moveTo>
                <a:lnTo>
                  <a:pt x="0" y="432"/>
                </a:lnTo>
                <a:lnTo>
                  <a:pt x="288" y="288"/>
                </a:lnTo>
                <a:lnTo>
                  <a:pt x="528" y="240"/>
                </a:lnTo>
                <a:lnTo>
                  <a:pt x="720" y="288"/>
                </a:lnTo>
                <a:lnTo>
                  <a:pt x="960" y="336"/>
                </a:lnTo>
                <a:lnTo>
                  <a:pt x="1248" y="432"/>
                </a:lnTo>
                <a:lnTo>
                  <a:pt x="1536" y="384"/>
                </a:lnTo>
                <a:lnTo>
                  <a:pt x="1776" y="336"/>
                </a:lnTo>
                <a:lnTo>
                  <a:pt x="1920" y="288"/>
                </a:lnTo>
                <a:lnTo>
                  <a:pt x="2112" y="240"/>
                </a:lnTo>
                <a:lnTo>
                  <a:pt x="2256" y="192"/>
                </a:lnTo>
                <a:lnTo>
                  <a:pt x="2400" y="144"/>
                </a:lnTo>
                <a:lnTo>
                  <a:pt x="2544" y="144"/>
                </a:lnTo>
                <a:lnTo>
                  <a:pt x="2640" y="144"/>
                </a:lnTo>
                <a:lnTo>
                  <a:pt x="2928" y="96"/>
                </a:lnTo>
                <a:lnTo>
                  <a:pt x="3072" y="192"/>
                </a:lnTo>
                <a:lnTo>
                  <a:pt x="3312" y="288"/>
                </a:lnTo>
                <a:lnTo>
                  <a:pt x="3504" y="336"/>
                </a:lnTo>
                <a:lnTo>
                  <a:pt x="3648" y="336"/>
                </a:lnTo>
                <a:lnTo>
                  <a:pt x="3696" y="288"/>
                </a:lnTo>
                <a:lnTo>
                  <a:pt x="3792" y="240"/>
                </a:lnTo>
                <a:lnTo>
                  <a:pt x="3984" y="240"/>
                </a:lnTo>
                <a:lnTo>
                  <a:pt x="4176" y="240"/>
                </a:lnTo>
                <a:lnTo>
                  <a:pt x="4368" y="192"/>
                </a:lnTo>
                <a:lnTo>
                  <a:pt x="4512" y="192"/>
                </a:lnTo>
                <a:lnTo>
                  <a:pt x="4608" y="144"/>
                </a:lnTo>
                <a:lnTo>
                  <a:pt x="4848" y="96"/>
                </a:lnTo>
                <a:lnTo>
                  <a:pt x="5136" y="48"/>
                </a:lnTo>
                <a:lnTo>
                  <a:pt x="5280" y="0"/>
                </a:lnTo>
                <a:lnTo>
                  <a:pt x="5280" y="768"/>
                </a:lnTo>
                <a:lnTo>
                  <a:pt x="5040" y="768"/>
                </a:lnTo>
                <a:lnTo>
                  <a:pt x="4896" y="864"/>
                </a:lnTo>
                <a:lnTo>
                  <a:pt x="4656" y="864"/>
                </a:lnTo>
                <a:lnTo>
                  <a:pt x="4464" y="912"/>
                </a:lnTo>
                <a:lnTo>
                  <a:pt x="4176" y="912"/>
                </a:lnTo>
                <a:lnTo>
                  <a:pt x="3984" y="912"/>
                </a:lnTo>
                <a:lnTo>
                  <a:pt x="3792" y="912"/>
                </a:lnTo>
                <a:lnTo>
                  <a:pt x="3552" y="912"/>
                </a:lnTo>
                <a:lnTo>
                  <a:pt x="3312" y="864"/>
                </a:lnTo>
                <a:lnTo>
                  <a:pt x="3120" y="816"/>
                </a:lnTo>
                <a:lnTo>
                  <a:pt x="2928" y="816"/>
                </a:lnTo>
                <a:lnTo>
                  <a:pt x="2736" y="816"/>
                </a:lnTo>
                <a:lnTo>
                  <a:pt x="2448" y="768"/>
                </a:lnTo>
                <a:lnTo>
                  <a:pt x="2208" y="768"/>
                </a:lnTo>
                <a:lnTo>
                  <a:pt x="1968" y="816"/>
                </a:lnTo>
                <a:lnTo>
                  <a:pt x="1776" y="864"/>
                </a:lnTo>
                <a:lnTo>
                  <a:pt x="1536" y="912"/>
                </a:lnTo>
                <a:lnTo>
                  <a:pt x="1344" y="960"/>
                </a:lnTo>
                <a:lnTo>
                  <a:pt x="1152" y="960"/>
                </a:lnTo>
                <a:lnTo>
                  <a:pt x="1056" y="960"/>
                </a:lnTo>
                <a:lnTo>
                  <a:pt x="864" y="912"/>
                </a:lnTo>
                <a:lnTo>
                  <a:pt x="720" y="960"/>
                </a:lnTo>
                <a:cubicBezTo>
                  <a:pt x="637" y="957"/>
                  <a:pt x="552" y="945"/>
                  <a:pt x="469" y="945"/>
                </a:cubicBezTo>
                <a:lnTo>
                  <a:pt x="336" y="960"/>
                </a:lnTo>
                <a:lnTo>
                  <a:pt x="192" y="960"/>
                </a:lnTo>
                <a:lnTo>
                  <a:pt x="0" y="1056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42" name="Oval 6"/>
          <p:cNvSpPr>
            <a:spLocks noChangeArrowheads="1"/>
          </p:cNvSpPr>
          <p:nvPr/>
        </p:nvSpPr>
        <p:spPr bwMode="auto">
          <a:xfrm>
            <a:off x="10128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47143" name="Oval 7"/>
          <p:cNvSpPr>
            <a:spLocks noChangeArrowheads="1"/>
          </p:cNvSpPr>
          <p:nvPr/>
        </p:nvSpPr>
        <p:spPr bwMode="auto">
          <a:xfrm>
            <a:off x="25368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47144" name="Oval 8"/>
          <p:cNvSpPr>
            <a:spLocks noChangeArrowheads="1"/>
          </p:cNvSpPr>
          <p:nvPr/>
        </p:nvSpPr>
        <p:spPr bwMode="auto">
          <a:xfrm>
            <a:off x="41370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47145" name="Oval 9"/>
          <p:cNvSpPr>
            <a:spLocks noChangeArrowheads="1"/>
          </p:cNvSpPr>
          <p:nvPr/>
        </p:nvSpPr>
        <p:spPr bwMode="auto">
          <a:xfrm>
            <a:off x="57372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47146" name="Oval 10"/>
          <p:cNvSpPr>
            <a:spLocks noChangeArrowheads="1"/>
          </p:cNvSpPr>
          <p:nvPr/>
        </p:nvSpPr>
        <p:spPr bwMode="auto">
          <a:xfrm>
            <a:off x="7566025" y="34290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47147" name="Oval 11"/>
          <p:cNvSpPr>
            <a:spLocks noChangeArrowheads="1"/>
          </p:cNvSpPr>
          <p:nvPr/>
        </p:nvSpPr>
        <p:spPr bwMode="auto">
          <a:xfrm>
            <a:off x="10128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47148" name="Oval 12"/>
          <p:cNvSpPr>
            <a:spLocks noChangeArrowheads="1"/>
          </p:cNvSpPr>
          <p:nvPr/>
        </p:nvSpPr>
        <p:spPr bwMode="auto">
          <a:xfrm>
            <a:off x="25368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47149" name="Oval 13"/>
          <p:cNvSpPr>
            <a:spLocks noChangeArrowheads="1"/>
          </p:cNvSpPr>
          <p:nvPr/>
        </p:nvSpPr>
        <p:spPr bwMode="auto">
          <a:xfrm>
            <a:off x="41370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47150" name="Oval 14"/>
          <p:cNvSpPr>
            <a:spLocks noChangeArrowheads="1"/>
          </p:cNvSpPr>
          <p:nvPr/>
        </p:nvSpPr>
        <p:spPr bwMode="auto">
          <a:xfrm>
            <a:off x="57372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47151" name="Oval 15"/>
          <p:cNvSpPr>
            <a:spLocks noChangeArrowheads="1"/>
          </p:cNvSpPr>
          <p:nvPr/>
        </p:nvSpPr>
        <p:spPr bwMode="auto">
          <a:xfrm>
            <a:off x="7566025" y="5791200"/>
            <a:ext cx="301625" cy="3016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u</a:t>
            </a:r>
            <a:r>
              <a:rPr lang="en-US" altLang="zh-CN" sz="1600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47152" name="Line 16"/>
          <p:cNvSpPr>
            <a:spLocks noChangeShapeType="1"/>
          </p:cNvSpPr>
          <p:nvPr/>
        </p:nvSpPr>
        <p:spPr bwMode="auto">
          <a:xfrm>
            <a:off x="27654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3" name="Line 17"/>
          <p:cNvSpPr>
            <a:spLocks noChangeShapeType="1"/>
          </p:cNvSpPr>
          <p:nvPr/>
        </p:nvSpPr>
        <p:spPr bwMode="auto">
          <a:xfrm>
            <a:off x="11652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4" name="Line 18"/>
          <p:cNvSpPr>
            <a:spLocks noChangeShapeType="1"/>
          </p:cNvSpPr>
          <p:nvPr/>
        </p:nvSpPr>
        <p:spPr bwMode="auto">
          <a:xfrm>
            <a:off x="26892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5" name="Line 19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6" name="Line 20"/>
          <p:cNvSpPr>
            <a:spLocks noChangeShapeType="1"/>
          </p:cNvSpPr>
          <p:nvPr/>
        </p:nvSpPr>
        <p:spPr bwMode="auto">
          <a:xfrm flipH="1">
            <a:off x="2827338" y="3705225"/>
            <a:ext cx="13716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7" name="Line 21"/>
          <p:cNvSpPr>
            <a:spLocks noChangeShapeType="1"/>
          </p:cNvSpPr>
          <p:nvPr/>
        </p:nvSpPr>
        <p:spPr bwMode="auto">
          <a:xfrm>
            <a:off x="58896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8" name="Line 22"/>
          <p:cNvSpPr>
            <a:spLocks noChangeShapeType="1"/>
          </p:cNvSpPr>
          <p:nvPr/>
        </p:nvSpPr>
        <p:spPr bwMode="auto">
          <a:xfrm flipH="1">
            <a:off x="4427538" y="3705225"/>
            <a:ext cx="13716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59" name="Line 23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0" name="Line 24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1" name="Line 25"/>
          <p:cNvSpPr>
            <a:spLocks noChangeShapeType="1"/>
          </p:cNvSpPr>
          <p:nvPr/>
        </p:nvSpPr>
        <p:spPr bwMode="auto">
          <a:xfrm flipH="1">
            <a:off x="1317625" y="3643313"/>
            <a:ext cx="28194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2" name="Line 26"/>
          <p:cNvSpPr>
            <a:spLocks noChangeShapeType="1"/>
          </p:cNvSpPr>
          <p:nvPr/>
        </p:nvSpPr>
        <p:spPr bwMode="auto">
          <a:xfrm flipH="1">
            <a:off x="2827338" y="3705225"/>
            <a:ext cx="1371600" cy="21336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3" name="Line 27"/>
          <p:cNvSpPr>
            <a:spLocks noChangeShapeType="1"/>
          </p:cNvSpPr>
          <p:nvPr/>
        </p:nvSpPr>
        <p:spPr bwMode="auto">
          <a:xfrm>
            <a:off x="2689225" y="3733800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4" name="Line 28"/>
          <p:cNvSpPr>
            <a:spLocks noChangeShapeType="1"/>
          </p:cNvSpPr>
          <p:nvPr/>
        </p:nvSpPr>
        <p:spPr bwMode="auto">
          <a:xfrm>
            <a:off x="2765425" y="3686175"/>
            <a:ext cx="1447800" cy="21336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5" name="Line 29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6" name="Line 30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7" name="Line 31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8" name="Line 32"/>
          <p:cNvSpPr>
            <a:spLocks noChangeShapeType="1"/>
          </p:cNvSpPr>
          <p:nvPr/>
        </p:nvSpPr>
        <p:spPr bwMode="auto">
          <a:xfrm>
            <a:off x="1165225" y="3716338"/>
            <a:ext cx="0" cy="2057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69" name="Line 33"/>
          <p:cNvSpPr>
            <a:spLocks noChangeShapeType="1"/>
          </p:cNvSpPr>
          <p:nvPr/>
        </p:nvSpPr>
        <p:spPr bwMode="auto">
          <a:xfrm flipH="1">
            <a:off x="1317625" y="3640138"/>
            <a:ext cx="2819400" cy="22098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0" name="Line 34"/>
          <p:cNvSpPr>
            <a:spLocks noChangeShapeType="1"/>
          </p:cNvSpPr>
          <p:nvPr/>
        </p:nvSpPr>
        <p:spPr bwMode="auto">
          <a:xfrm>
            <a:off x="5889625" y="3733800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1" name="Line 35"/>
          <p:cNvSpPr>
            <a:spLocks noChangeShapeType="1"/>
          </p:cNvSpPr>
          <p:nvPr/>
        </p:nvSpPr>
        <p:spPr bwMode="auto">
          <a:xfrm flipH="1">
            <a:off x="4427538" y="3705225"/>
            <a:ext cx="1371600" cy="2133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2" name="Line 36"/>
          <p:cNvSpPr>
            <a:spLocks noChangeShapeType="1"/>
          </p:cNvSpPr>
          <p:nvPr/>
        </p:nvSpPr>
        <p:spPr bwMode="auto">
          <a:xfrm flipH="1">
            <a:off x="4441825" y="3657600"/>
            <a:ext cx="3124200" cy="2209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3" name="Line 37"/>
          <p:cNvSpPr>
            <a:spLocks noChangeShapeType="1"/>
          </p:cNvSpPr>
          <p:nvPr/>
        </p:nvSpPr>
        <p:spPr bwMode="auto">
          <a:xfrm>
            <a:off x="7718425" y="3733800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4" name="Line 38"/>
          <p:cNvSpPr>
            <a:spLocks noChangeShapeType="1"/>
          </p:cNvSpPr>
          <p:nvPr/>
        </p:nvSpPr>
        <p:spPr bwMode="auto">
          <a:xfrm>
            <a:off x="4365625" y="3686175"/>
            <a:ext cx="1447800" cy="2133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5" name="Line 39"/>
          <p:cNvSpPr>
            <a:spLocks noChangeShapeType="1"/>
          </p:cNvSpPr>
          <p:nvPr/>
        </p:nvSpPr>
        <p:spPr bwMode="auto">
          <a:xfrm>
            <a:off x="1165225" y="3716338"/>
            <a:ext cx="0" cy="2057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76" name="Line 40"/>
          <p:cNvSpPr>
            <a:spLocks noChangeShapeType="1"/>
          </p:cNvSpPr>
          <p:nvPr/>
        </p:nvSpPr>
        <p:spPr bwMode="auto">
          <a:xfrm flipH="1">
            <a:off x="1317625" y="3625850"/>
            <a:ext cx="2819400" cy="2209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47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4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4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4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4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4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4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4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3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4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4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4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4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4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1" grpId="0" animBg="1"/>
      <p:bldP spid="347142" grpId="0" animBg="1" autoUpdateAnimBg="0"/>
      <p:bldP spid="347143" grpId="0" animBg="1" autoUpdateAnimBg="0"/>
      <p:bldP spid="347144" grpId="0" animBg="1" autoUpdateAnimBg="0"/>
      <p:bldP spid="347145" grpId="0" animBg="1" autoUpdateAnimBg="0"/>
      <p:bldP spid="347146" grpId="0" animBg="1" autoUpdateAnimBg="0"/>
      <p:bldP spid="347147" grpId="0" animBg="1" autoUpdateAnimBg="0"/>
      <p:bldP spid="347148" grpId="0" animBg="1" autoUpdateAnimBg="0"/>
      <p:bldP spid="347149" grpId="0" animBg="1" autoUpdateAnimBg="0"/>
      <p:bldP spid="347150" grpId="0" animBg="1" autoUpdateAnimBg="0"/>
      <p:bldP spid="347151" grpId="0" animBg="1" autoUpdateAnimBg="0"/>
      <p:bldP spid="347152" grpId="0" animBg="1"/>
      <p:bldP spid="347153" grpId="0" animBg="1"/>
      <p:bldP spid="347154" grpId="0" animBg="1"/>
      <p:bldP spid="347155" grpId="0" animBg="1"/>
      <p:bldP spid="347156" grpId="0" animBg="1"/>
      <p:bldP spid="347157" grpId="0" animBg="1"/>
      <p:bldP spid="347158" grpId="0" animBg="1"/>
      <p:bldP spid="347159" grpId="0" animBg="1"/>
      <p:bldP spid="347160" grpId="0" animBg="1"/>
      <p:bldP spid="347161" grpId="0" animBg="1"/>
      <p:bldP spid="347162" grpId="0" animBg="1"/>
      <p:bldP spid="347163" grpId="0" animBg="1"/>
      <p:bldP spid="347164" grpId="0" animBg="1"/>
      <p:bldP spid="347165" grpId="0" animBg="1"/>
      <p:bldP spid="347166" grpId="0" animBg="1"/>
      <p:bldP spid="347167" grpId="0" animBg="1"/>
      <p:bldP spid="347168" grpId="0" animBg="1"/>
      <p:bldP spid="347169" grpId="0" animBg="1"/>
      <p:bldP spid="347170" grpId="0" animBg="1"/>
      <p:bldP spid="347171" grpId="0" animBg="1"/>
      <p:bldP spid="347172" grpId="0" animBg="1"/>
      <p:bldP spid="347173" grpId="0" animBg="1"/>
      <p:bldP spid="347174" grpId="0" animBg="1"/>
      <p:bldP spid="347175" grpId="0" animBg="1"/>
      <p:bldP spid="34717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208963" cy="26638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altLang="zh-CN" dirty="0">
              <a:latin typeface="Times New Roman" charset="0"/>
              <a:ea typeface="华文细黑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dirty="0">
                <a:latin typeface="Times New Roman" charset="0"/>
                <a:ea typeface="华文细黑" charset="0"/>
              </a:rPr>
              <a:t>如何在计算机中存储一个图呢？现在已有很多存储的方法，但最基本的方法就是采用矩阵来表示一个图，图的矩阵表示也根据所关心的问题不同而有：</a:t>
            </a:r>
          </a:p>
          <a:p>
            <a:pPr marL="0" indent="0" eaLnBrk="1" hangingPunct="1">
              <a:buFontTx/>
              <a:buNone/>
            </a:pPr>
            <a:r>
              <a:rPr lang="zh-CN" altLang="en-US" dirty="0">
                <a:solidFill>
                  <a:srgbClr val="A50021"/>
                </a:solidFill>
                <a:latin typeface="Times New Roman" charset="0"/>
                <a:ea typeface="华文细黑" charset="0"/>
              </a:rPr>
              <a:t>邻接矩阵、关联矩阵、权矩阵等。</a:t>
            </a:r>
          </a:p>
        </p:txBody>
      </p:sp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250825" y="3500438"/>
            <a:ext cx="8569325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25438">
              <a:spcBef>
                <a:spcPct val="15000"/>
              </a:spcBef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en-US" altLang="zh-CN">
                <a:solidFill>
                  <a:srgbClr val="A50021"/>
                </a:solidFill>
              </a:rPr>
              <a:t>1. </a:t>
            </a:r>
            <a:r>
              <a:rPr kumimoji="0" lang="zh-CN" altLang="en-US">
                <a:solidFill>
                  <a:srgbClr val="A50021"/>
                </a:solidFill>
              </a:rPr>
              <a:t>邻接矩阵</a:t>
            </a:r>
          </a:p>
          <a:p>
            <a:pPr defTabSz="325438">
              <a:spcBef>
                <a:spcPct val="15000"/>
              </a:spcBef>
              <a:buClr>
                <a:schemeClr val="accent2"/>
              </a:buClr>
              <a:buSzPct val="75000"/>
              <a:buFont typeface="Monotype Sorts" charset="0"/>
              <a:buNone/>
            </a:pPr>
            <a:r>
              <a:rPr kumimoji="0" lang="zh-CN" altLang="en-US">
                <a:solidFill>
                  <a:schemeClr val="tx1"/>
                </a:solidFill>
              </a:rPr>
              <a:t>	对于图</a:t>
            </a:r>
            <a:r>
              <a:rPr kumimoji="0" lang="en-US" altLang="zh-CN">
                <a:solidFill>
                  <a:schemeClr val="tx1"/>
                </a:solidFill>
              </a:rPr>
              <a:t>G=</a:t>
            </a:r>
            <a:r>
              <a:rPr kumimoji="0" lang="zh-CN" altLang="en-US">
                <a:solidFill>
                  <a:schemeClr val="tx1"/>
                </a:solidFill>
              </a:rPr>
              <a:t>（</a:t>
            </a:r>
            <a:r>
              <a:rPr kumimoji="0" lang="en-US" altLang="zh-CN">
                <a:solidFill>
                  <a:schemeClr val="tx1"/>
                </a:solidFill>
              </a:rPr>
              <a:t>V</a:t>
            </a:r>
            <a:r>
              <a:rPr kumimoji="0" lang="zh-CN" altLang="en-US">
                <a:solidFill>
                  <a:schemeClr val="tx1"/>
                </a:solidFill>
              </a:rPr>
              <a:t>，</a:t>
            </a:r>
            <a:r>
              <a:rPr kumimoji="0" lang="en-US" altLang="zh-CN">
                <a:solidFill>
                  <a:schemeClr val="tx1"/>
                </a:solidFill>
              </a:rPr>
              <a:t>E</a:t>
            </a:r>
            <a:r>
              <a:rPr kumimoji="0" lang="zh-CN" altLang="en-US">
                <a:solidFill>
                  <a:schemeClr val="tx1"/>
                </a:solidFill>
              </a:rPr>
              <a:t>），</a:t>
            </a:r>
            <a:r>
              <a:rPr kumimoji="0" lang="en-US" altLang="zh-CN">
                <a:solidFill>
                  <a:schemeClr val="tx1"/>
                </a:solidFill>
              </a:rPr>
              <a:t>| V |=n</a:t>
            </a:r>
            <a:r>
              <a:rPr kumimoji="0" lang="zh-CN" altLang="en-US">
                <a:solidFill>
                  <a:schemeClr val="tx1"/>
                </a:solidFill>
              </a:rPr>
              <a:t>， </a:t>
            </a:r>
            <a:r>
              <a:rPr kumimoji="0" lang="en-US" altLang="zh-CN">
                <a:solidFill>
                  <a:schemeClr val="tx1"/>
                </a:solidFill>
              </a:rPr>
              <a:t>| E |=m</a:t>
            </a:r>
            <a:r>
              <a:rPr kumimoji="0" lang="zh-CN" altLang="en-US">
                <a:solidFill>
                  <a:schemeClr val="tx1"/>
                </a:solidFill>
              </a:rPr>
              <a:t>，有</a:t>
            </a:r>
            <a:r>
              <a:rPr kumimoji="0" lang="en-US" altLang="zh-CN">
                <a:solidFill>
                  <a:schemeClr val="tx1"/>
                </a:solidFill>
              </a:rPr>
              <a:t>n</a:t>
            </a:r>
            <a:r>
              <a:rPr kumimoji="0" lang="en-US" altLang="zh-CN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>
                <a:solidFill>
                  <a:schemeClr val="tx1"/>
                </a:solidFill>
              </a:rPr>
              <a:t>n</a:t>
            </a:r>
            <a:r>
              <a:rPr kumimoji="0" lang="zh-CN" altLang="en-US">
                <a:solidFill>
                  <a:schemeClr val="tx1"/>
                </a:solidFill>
              </a:rPr>
              <a:t>阶方矩阵</a:t>
            </a:r>
            <a:r>
              <a:rPr kumimoji="0" lang="en-US" altLang="zh-CN">
                <a:solidFill>
                  <a:schemeClr val="tx1"/>
                </a:solidFill>
              </a:rPr>
              <a:t>A=(a</a:t>
            </a:r>
            <a:r>
              <a:rPr kumimoji="0" lang="en-US" altLang="zh-CN" baseline="-25000">
                <a:solidFill>
                  <a:schemeClr val="tx1"/>
                </a:solidFill>
              </a:rPr>
              <a:t>ij</a:t>
            </a:r>
            <a:r>
              <a:rPr kumimoji="0" lang="en-US" altLang="zh-CN">
                <a:solidFill>
                  <a:schemeClr val="tx1"/>
                </a:solidFill>
              </a:rPr>
              <a:t>) 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en-US" altLang="zh-CN" baseline="-25000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zh-CN" altLang="en-US">
                <a:solidFill>
                  <a:schemeClr val="tx1"/>
                </a:solidFill>
              </a:rPr>
              <a:t>，其中</a:t>
            </a:r>
          </a:p>
        </p:txBody>
      </p:sp>
      <p:graphicFrame>
        <p:nvGraphicFramePr>
          <p:cNvPr id="89091" name="Object 8"/>
          <p:cNvGraphicFramePr>
            <a:graphicFrameLocks noChangeAspect="1"/>
          </p:cNvGraphicFramePr>
          <p:nvPr/>
        </p:nvGraphicFramePr>
        <p:xfrm>
          <a:off x="1512888" y="5053013"/>
          <a:ext cx="48593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公式" r:id="rId4" imgW="2273300" imgH="419100" progId="Equation.3">
                  <p:embed/>
                </p:oleObj>
              </mc:Choice>
              <mc:Fallback>
                <p:oleObj name="公式" r:id="rId4" imgW="22733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5053013"/>
                        <a:ext cx="485933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 descr="Large confetti"/>
          <p:cNvSpPr txBox="1">
            <a:spLocks noGrp="1" noChangeArrowheads="1"/>
          </p:cNvSpPr>
          <p:nvPr>
            <p:ph type="title"/>
          </p:nvPr>
        </p:nvSpPr>
        <p:spPr>
          <a:xfrm>
            <a:off x="735013" y="260350"/>
            <a:ext cx="5060950" cy="936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六</a:t>
            </a:r>
            <a:r>
              <a:rPr lang="en-US" altLang="zh-CN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图的矩阵描述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9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9" grpId="0" build="p"/>
      <p:bldP spid="890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1439862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图论中图是由点和边构成，可以反映一些对象之间的关系。</a:t>
            </a:r>
          </a:p>
          <a:p>
            <a:pPr marL="0" indent="0" eaLnBrk="1" hangingPunct="1"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一般情况下图中点的相对位置如何、点与点之间联线的长短曲直，对于反映对象之间的关系并不是重要的。</a:t>
            </a:r>
          </a:p>
        </p:txBody>
      </p:sp>
      <p:sp>
        <p:nvSpPr>
          <p:cNvPr id="323610" name="Text Box 26"/>
          <p:cNvSpPr txBox="1">
            <a:spLocks noChangeArrowheads="1"/>
          </p:cNvSpPr>
          <p:nvPr/>
        </p:nvSpPr>
        <p:spPr bwMode="auto">
          <a:xfrm>
            <a:off x="250825" y="2492375"/>
            <a:ext cx="8424863" cy="14620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defTabSz="620713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defTabSz="620713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spcBef>
                <a:spcPct val="15000"/>
              </a:spcBef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图的定义：</a:t>
            </a:r>
          </a:p>
          <a:p>
            <a:pPr eaLnBrk="1" hangingPunct="1">
              <a:spcBef>
                <a:spcPct val="15000"/>
              </a:spcBef>
              <a:defRPr/>
            </a:pPr>
            <a:r>
              <a:rPr lang="zh-CN" altLang="en-US" smtClean="0"/>
              <a:t>	若用点表示研究的对象，用边表示这些对象之间的联系，则图</a:t>
            </a:r>
            <a:r>
              <a:rPr lang="en-US" altLang="zh-CN" smtClean="0"/>
              <a:t>G</a:t>
            </a:r>
            <a:r>
              <a:rPr lang="zh-CN" altLang="en-US" smtClean="0"/>
              <a:t>可以定义为点和边的集合，记作：</a:t>
            </a:r>
          </a:p>
        </p:txBody>
      </p:sp>
      <p:graphicFrame>
        <p:nvGraphicFramePr>
          <p:cNvPr id="22532" name="Object 27"/>
          <p:cNvGraphicFramePr>
            <a:graphicFrameLocks noChangeAspect="1"/>
          </p:cNvGraphicFramePr>
          <p:nvPr/>
        </p:nvGraphicFramePr>
        <p:xfrm>
          <a:off x="3033713" y="4008438"/>
          <a:ext cx="1766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公式" r:id="rId3" imgW="673100" imgH="203200" progId="Equation.3">
                  <p:embed/>
                </p:oleObj>
              </mc:Choice>
              <mc:Fallback>
                <p:oleObj name="公式" r:id="rId3" imgW="6731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4008438"/>
                        <a:ext cx="1766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28"/>
          <p:cNvSpPr txBox="1">
            <a:spLocks noChangeArrowheads="1"/>
          </p:cNvSpPr>
          <p:nvPr/>
        </p:nvSpPr>
        <p:spPr bwMode="auto">
          <a:xfrm>
            <a:off x="395288" y="4437063"/>
            <a:ext cx="777716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200"/>
              <a:t>其中</a:t>
            </a:r>
            <a:r>
              <a:rPr lang="en-US" altLang="zh-CN" sz="2200"/>
              <a:t>: V</a:t>
            </a:r>
            <a:r>
              <a:rPr lang="en-US" altLang="zh-CN" sz="2200">
                <a:latin typeface="华文细黑" charset="0"/>
              </a:rPr>
              <a:t>——</a:t>
            </a:r>
            <a:r>
              <a:rPr lang="zh-CN" altLang="en-US" sz="2200"/>
              <a:t>点集   </a:t>
            </a:r>
            <a:r>
              <a:rPr lang="en-US" altLang="zh-CN" sz="2200"/>
              <a:t>E</a:t>
            </a:r>
            <a:r>
              <a:rPr lang="en-US" altLang="zh-CN" sz="2200">
                <a:latin typeface="华文细黑" charset="0"/>
              </a:rPr>
              <a:t>——</a:t>
            </a:r>
            <a:r>
              <a:rPr lang="zh-CN" altLang="en-US" sz="2200"/>
              <a:t>边集</a:t>
            </a:r>
          </a:p>
        </p:txBody>
      </p:sp>
      <p:sp>
        <p:nvSpPr>
          <p:cNvPr id="22534" name="Text Box 29"/>
          <p:cNvSpPr txBox="1">
            <a:spLocks noChangeArrowheads="1"/>
          </p:cNvSpPr>
          <p:nvPr/>
        </p:nvSpPr>
        <p:spPr bwMode="auto">
          <a:xfrm>
            <a:off x="323850" y="5013325"/>
            <a:ext cx="81375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en-US" altLang="zh-CN">
                <a:solidFill>
                  <a:srgbClr val="A50021"/>
                </a:solidFill>
              </a:rPr>
              <a:t>※</a:t>
            </a:r>
            <a:r>
              <a:rPr lang="en-US" altLang="zh-CN"/>
              <a:t> </a:t>
            </a:r>
            <a:r>
              <a:rPr lang="zh-CN" altLang="en-US"/>
              <a:t>图</a:t>
            </a:r>
            <a:r>
              <a:rPr lang="en-US" altLang="zh-CN"/>
              <a:t>G</a:t>
            </a:r>
            <a:r>
              <a:rPr lang="zh-CN" altLang="en-US"/>
              <a:t>区别于几何学中的图。这里只关心图中有多少个点以及哪些点之间有连线。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10" grpId="0"/>
      <p:bldP spid="22533" grpId="0"/>
      <p:bldP spid="2253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pSp>
        <p:nvGrpSpPr>
          <p:cNvPr id="91138" name="Group 4"/>
          <p:cNvGrpSpPr>
            <a:grpSpLocks/>
          </p:cNvGrpSpPr>
          <p:nvPr/>
        </p:nvGrpSpPr>
        <p:grpSpPr bwMode="auto">
          <a:xfrm>
            <a:off x="684213" y="1631950"/>
            <a:ext cx="3581400" cy="2949575"/>
            <a:chOff x="1728" y="240"/>
            <a:chExt cx="2256" cy="1858"/>
          </a:xfrm>
        </p:grpSpPr>
        <p:sp>
          <p:nvSpPr>
            <p:cNvPr id="91141" name="Text Box 5"/>
            <p:cNvSpPr txBox="1">
              <a:spLocks noChangeAspect="1" noChangeArrowheads="1"/>
            </p:cNvSpPr>
            <p:nvPr/>
          </p:nvSpPr>
          <p:spPr bwMode="auto">
            <a:xfrm>
              <a:off x="2246" y="1776"/>
              <a:ext cx="49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2" name="AutoShape 6"/>
            <p:cNvSpPr>
              <a:spLocks noChangeAspect="1" noChangeArrowheads="1"/>
            </p:cNvSpPr>
            <p:nvPr/>
          </p:nvSpPr>
          <p:spPr bwMode="auto">
            <a:xfrm>
              <a:off x="1973" y="493"/>
              <a:ext cx="1590" cy="1272"/>
            </a:xfrm>
            <a:prstGeom prst="hexagon">
              <a:avLst>
                <a:gd name="adj" fmla="val 31250"/>
                <a:gd name="vf" fmla="val 11547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3" name="Line 7"/>
            <p:cNvSpPr>
              <a:spLocks noChangeAspect="1" noChangeShapeType="1"/>
            </p:cNvSpPr>
            <p:nvPr/>
          </p:nvSpPr>
          <p:spPr bwMode="auto">
            <a:xfrm>
              <a:off x="2371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4" name="Line 8"/>
            <p:cNvSpPr>
              <a:spLocks noChangeAspect="1" noChangeShapeType="1"/>
            </p:cNvSpPr>
            <p:nvPr/>
          </p:nvSpPr>
          <p:spPr bwMode="auto">
            <a:xfrm>
              <a:off x="3155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5" name="Line 9"/>
            <p:cNvSpPr>
              <a:spLocks noChangeAspect="1" noChangeShapeType="1"/>
            </p:cNvSpPr>
            <p:nvPr/>
          </p:nvSpPr>
          <p:spPr bwMode="auto">
            <a:xfrm>
              <a:off x="1973" y="1129"/>
              <a:ext cx="15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6" name="Text Box 10"/>
            <p:cNvSpPr txBox="1">
              <a:spLocks noChangeAspect="1" noChangeArrowheads="1"/>
            </p:cNvSpPr>
            <p:nvPr/>
          </p:nvSpPr>
          <p:spPr bwMode="auto">
            <a:xfrm>
              <a:off x="2187" y="240"/>
              <a:ext cx="32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7" name="Text Box 11"/>
            <p:cNvSpPr txBox="1">
              <a:spLocks noChangeAspect="1" noChangeArrowheads="1"/>
            </p:cNvSpPr>
            <p:nvPr/>
          </p:nvSpPr>
          <p:spPr bwMode="auto">
            <a:xfrm>
              <a:off x="3088" y="250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8" name="Text Box 12"/>
            <p:cNvSpPr txBox="1">
              <a:spLocks noChangeAspect="1" noChangeArrowheads="1"/>
            </p:cNvSpPr>
            <p:nvPr/>
          </p:nvSpPr>
          <p:spPr bwMode="auto">
            <a:xfrm>
              <a:off x="3617" y="978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49" name="Text Box 13"/>
            <p:cNvSpPr txBox="1">
              <a:spLocks noChangeAspect="1" noChangeArrowheads="1"/>
            </p:cNvSpPr>
            <p:nvPr/>
          </p:nvSpPr>
          <p:spPr bwMode="auto">
            <a:xfrm>
              <a:off x="3132" y="1746"/>
              <a:ext cx="612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0" name="Text Box 14"/>
            <p:cNvSpPr txBox="1">
              <a:spLocks noChangeAspect="1" noChangeArrowheads="1"/>
            </p:cNvSpPr>
            <p:nvPr/>
          </p:nvSpPr>
          <p:spPr bwMode="auto">
            <a:xfrm>
              <a:off x="1728" y="917"/>
              <a:ext cx="367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1" name="Text Box 15"/>
            <p:cNvSpPr txBox="1">
              <a:spLocks noChangeAspect="1" noChangeArrowheads="1"/>
            </p:cNvSpPr>
            <p:nvPr/>
          </p:nvSpPr>
          <p:spPr bwMode="auto">
            <a:xfrm>
              <a:off x="2585" y="28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2" name="Text Box 16"/>
            <p:cNvSpPr txBox="1">
              <a:spLocks noChangeAspect="1" noChangeArrowheads="1"/>
            </p:cNvSpPr>
            <p:nvPr/>
          </p:nvSpPr>
          <p:spPr bwMode="auto">
            <a:xfrm>
              <a:off x="2033" y="599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3" name="Text Box 17"/>
            <p:cNvSpPr txBox="1">
              <a:spLocks noChangeAspect="1" noChangeArrowheads="1"/>
            </p:cNvSpPr>
            <p:nvPr/>
          </p:nvSpPr>
          <p:spPr bwMode="auto">
            <a:xfrm>
              <a:off x="1985" y="1313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4" name="Text Box 18"/>
            <p:cNvSpPr txBox="1">
              <a:spLocks noChangeAspect="1" noChangeArrowheads="1"/>
            </p:cNvSpPr>
            <p:nvPr/>
          </p:nvSpPr>
          <p:spPr bwMode="auto">
            <a:xfrm>
              <a:off x="2585" y="153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5" name="Text Box 19"/>
            <p:cNvSpPr txBox="1">
              <a:spLocks noChangeAspect="1" noChangeArrowheads="1"/>
            </p:cNvSpPr>
            <p:nvPr/>
          </p:nvSpPr>
          <p:spPr bwMode="auto">
            <a:xfrm>
              <a:off x="3278" y="579"/>
              <a:ext cx="28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6" name="Text Box 20"/>
            <p:cNvSpPr txBox="1">
              <a:spLocks noChangeAspect="1" noChangeArrowheads="1"/>
            </p:cNvSpPr>
            <p:nvPr/>
          </p:nvSpPr>
          <p:spPr bwMode="auto">
            <a:xfrm>
              <a:off x="3319" y="132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7" name="Text Box 21"/>
            <p:cNvSpPr txBox="1">
              <a:spLocks noChangeAspect="1" noChangeArrowheads="1"/>
            </p:cNvSpPr>
            <p:nvPr/>
          </p:nvSpPr>
          <p:spPr bwMode="auto">
            <a:xfrm>
              <a:off x="2472" y="599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8" name="Text Box 22"/>
            <p:cNvSpPr txBox="1">
              <a:spLocks noChangeAspect="1" noChangeArrowheads="1"/>
            </p:cNvSpPr>
            <p:nvPr/>
          </p:nvSpPr>
          <p:spPr bwMode="auto">
            <a:xfrm>
              <a:off x="2320" y="1194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59" name="Text Box 23"/>
            <p:cNvSpPr txBox="1">
              <a:spLocks noChangeAspect="1" noChangeArrowheads="1"/>
            </p:cNvSpPr>
            <p:nvPr/>
          </p:nvSpPr>
          <p:spPr bwMode="auto">
            <a:xfrm>
              <a:off x="2880" y="9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60" name="Text Box 24"/>
            <p:cNvSpPr txBox="1">
              <a:spLocks noChangeAspect="1" noChangeArrowheads="1"/>
            </p:cNvSpPr>
            <p:nvPr/>
          </p:nvSpPr>
          <p:spPr bwMode="auto">
            <a:xfrm>
              <a:off x="2993" y="64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1161" name="Line 25"/>
            <p:cNvSpPr>
              <a:spLocks noChangeShapeType="1"/>
            </p:cNvSpPr>
            <p:nvPr/>
          </p:nvSpPr>
          <p:spPr bwMode="auto">
            <a:xfrm>
              <a:off x="2352" y="480"/>
              <a:ext cx="816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91139" name="Object 26"/>
          <p:cNvGraphicFramePr>
            <a:graphicFrameLocks noChangeAspect="1"/>
          </p:cNvGraphicFramePr>
          <p:nvPr/>
        </p:nvGraphicFramePr>
        <p:xfrm>
          <a:off x="4414838" y="2708275"/>
          <a:ext cx="361315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0" name="公式" r:id="rId3" imgW="1587500" imgH="1549400" progId="Equation.3">
                  <p:embed/>
                </p:oleObj>
              </mc:Choice>
              <mc:Fallback>
                <p:oleObj name="公式" r:id="rId3" imgW="1587500" imgH="1549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2708275"/>
                        <a:ext cx="3613150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Text Box 27"/>
          <p:cNvSpPr txBox="1">
            <a:spLocks noChangeArrowheads="1"/>
          </p:cNvSpPr>
          <p:nvPr/>
        </p:nvSpPr>
        <p:spPr bwMode="auto">
          <a:xfrm>
            <a:off x="179388" y="1098550"/>
            <a:ext cx="82089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6.2 </a:t>
            </a:r>
            <a:r>
              <a:rPr lang="zh-CN" altLang="en-US"/>
              <a:t>下图所表示的图可以构造邻接矩阵</a:t>
            </a:r>
            <a:r>
              <a:rPr lang="en-US" altLang="zh-CN"/>
              <a:t>A</a:t>
            </a:r>
            <a:r>
              <a:rPr lang="zh-CN" altLang="en-US"/>
              <a:t>如下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59"/>
          <p:cNvSpPr>
            <a:spLocks noChangeArrowheads="1"/>
          </p:cNvSpPr>
          <p:nvPr/>
        </p:nvSpPr>
        <p:spPr bwMode="auto">
          <a:xfrm>
            <a:off x="250825" y="4365625"/>
            <a:ext cx="882015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  <a:spcBef>
                <a:spcPct val="10000"/>
              </a:spcBef>
              <a:buSzTx/>
            </a:pPr>
            <a:r>
              <a:rPr lang="zh-CN" altLang="en-US">
                <a:solidFill>
                  <a:srgbClr val="000000"/>
                </a:solidFill>
              </a:rPr>
              <a:t>对于赋权图</a:t>
            </a:r>
            <a:r>
              <a:rPr lang="en-US" altLang="zh-CN"/>
              <a:t>G=(V,E), </a:t>
            </a:r>
            <a:r>
              <a:rPr lang="zh-CN" altLang="en-US">
                <a:solidFill>
                  <a:srgbClr val="000000"/>
                </a:solidFill>
              </a:rPr>
              <a:t>其中边            有权      </a:t>
            </a:r>
            <a:r>
              <a:rPr lang="en-US" altLang="zh-CN">
                <a:solidFill>
                  <a:srgbClr val="000000"/>
                </a:solidFill>
              </a:rPr>
              <a:t>, </a:t>
            </a:r>
            <a:r>
              <a:rPr lang="zh-CN" altLang="en-US">
                <a:solidFill>
                  <a:srgbClr val="000000"/>
                </a:solidFill>
              </a:rPr>
              <a:t>构造矩阵</a:t>
            </a:r>
            <a:r>
              <a:rPr kumimoji="0" lang="en-US" altLang="zh-CN">
                <a:solidFill>
                  <a:schemeClr val="tx1"/>
                </a:solidFill>
              </a:rPr>
              <a:t>B=(b</a:t>
            </a:r>
            <a:r>
              <a:rPr kumimoji="0" lang="en-US" altLang="zh-CN" baseline="-25000">
                <a:solidFill>
                  <a:schemeClr val="tx1"/>
                </a:solidFill>
              </a:rPr>
              <a:t>ij</a:t>
            </a:r>
            <a:r>
              <a:rPr kumimoji="0" lang="en-US" altLang="zh-CN">
                <a:solidFill>
                  <a:schemeClr val="tx1"/>
                </a:solidFill>
              </a:rPr>
              <a:t>) 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kumimoji="0" lang="en-US" altLang="zh-CN" baseline="-25000">
                <a:solidFill>
                  <a:schemeClr val="tx1"/>
                </a:solidFill>
                <a:sym typeface="Symbol" charset="0"/>
              </a:rPr>
              <a:t></a:t>
            </a:r>
            <a:r>
              <a:rPr kumimoji="0" lang="en-US" altLang="zh-CN" baseline="-25000">
                <a:solidFill>
                  <a:schemeClr val="tx1"/>
                </a:solidFill>
              </a:rPr>
              <a:t>n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pPr eaLnBrk="0" hangingPunct="0">
              <a:lnSpc>
                <a:spcPct val="115000"/>
              </a:lnSpc>
              <a:spcBef>
                <a:spcPct val="10000"/>
              </a:spcBef>
              <a:buSzTx/>
            </a:pPr>
            <a:r>
              <a:rPr lang="zh-CN" altLang="en-US">
                <a:solidFill>
                  <a:srgbClr val="000000"/>
                </a:solidFill>
              </a:rPr>
              <a:t>其中：</a:t>
            </a:r>
          </a:p>
          <a:p>
            <a:pPr algn="just" eaLnBrk="0" hangingPunct="0">
              <a:lnSpc>
                <a:spcPct val="115000"/>
              </a:lnSpc>
              <a:spcBef>
                <a:spcPct val="0"/>
              </a:spcBef>
              <a:buSzTx/>
            </a:pPr>
            <a:endParaRPr lang="zh-CN" altLang="en-US">
              <a:solidFill>
                <a:srgbClr val="000000"/>
              </a:solidFill>
            </a:endParaRPr>
          </a:p>
          <a:p>
            <a:pPr algn="just" eaLnBrk="0" hangingPunct="0">
              <a:lnSpc>
                <a:spcPct val="115000"/>
              </a:lnSpc>
              <a:spcBef>
                <a:spcPct val="0"/>
              </a:spcBef>
              <a:buSzTx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50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281987" cy="165576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CN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2. </a:t>
            </a:r>
            <a:r>
              <a:rPr lang="zh-CN" alt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关联矩阵</a:t>
            </a:r>
            <a:endParaRPr lang="zh-CN" altLang="en-US">
              <a:latin typeface="Times New Roman" charset="0"/>
              <a:ea typeface="华文细黑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>
                <a:latin typeface="Times New Roman" charset="0"/>
                <a:ea typeface="华文细黑" charset="0"/>
              </a:rPr>
              <a:t>对于图</a:t>
            </a:r>
            <a:r>
              <a:rPr lang="en-US" altLang="zh-CN">
                <a:latin typeface="Times New Roman" charset="0"/>
                <a:ea typeface="华文细黑" charset="0"/>
              </a:rPr>
              <a:t>G=(V,E), | V |=n, | E |=m, </a:t>
            </a:r>
            <a:r>
              <a:rPr lang="zh-CN" altLang="en-US">
                <a:latin typeface="Times New Roman" charset="0"/>
                <a:ea typeface="华文细黑" charset="0"/>
              </a:rPr>
              <a:t>有</a:t>
            </a:r>
            <a:r>
              <a:rPr lang="en-US" altLang="zh-CN">
                <a:latin typeface="Times New Roman" charset="0"/>
                <a:ea typeface="华文细黑" charset="0"/>
              </a:rPr>
              <a:t>m</a:t>
            </a:r>
            <a:r>
              <a:rPr lang="en-US" altLang="zh-CN">
                <a:latin typeface="Times New Roman" charset="0"/>
                <a:ea typeface="华文细黑" charset="0"/>
                <a:sym typeface="Symbol" charset="0"/>
              </a:rPr>
              <a:t></a:t>
            </a:r>
            <a:r>
              <a:rPr lang="en-US" altLang="zh-CN">
                <a:latin typeface="Times New Roman" charset="0"/>
                <a:ea typeface="华文细黑" charset="0"/>
              </a:rPr>
              <a:t>n</a:t>
            </a:r>
            <a:r>
              <a:rPr lang="zh-CN">
                <a:latin typeface="Times New Roman" charset="0"/>
                <a:ea typeface="华文细黑" charset="0"/>
              </a:rPr>
              <a:t>阶</a:t>
            </a:r>
            <a:r>
              <a:rPr lang="zh-CN" altLang="en-US">
                <a:latin typeface="Times New Roman" charset="0"/>
                <a:ea typeface="华文细黑" charset="0"/>
              </a:rPr>
              <a:t>矩阵</a:t>
            </a:r>
            <a:r>
              <a:rPr lang="en-US" altLang="zh-CN">
                <a:latin typeface="Times New Roman" charset="0"/>
                <a:ea typeface="华文细黑" charset="0"/>
              </a:rPr>
              <a:t>M=(m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ij</a:t>
            </a:r>
            <a:r>
              <a:rPr lang="en-US" altLang="zh-CN">
                <a:latin typeface="Times New Roman" charset="0"/>
                <a:ea typeface="华文细黑" charset="0"/>
              </a:rPr>
              <a:t>) 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m</a:t>
            </a:r>
            <a:r>
              <a:rPr lang="en-US" altLang="zh-CN" baseline="-25000">
                <a:latin typeface="Times New Roman" charset="0"/>
                <a:ea typeface="华文细黑" charset="0"/>
                <a:sym typeface="Symbol" charset="0"/>
              </a:rPr>
              <a:t>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n</a:t>
            </a:r>
            <a:r>
              <a:rPr lang="zh-CN" altLang="en-US">
                <a:latin typeface="Times New Roman" charset="0"/>
                <a:ea typeface="华文细黑" charset="0"/>
              </a:rPr>
              <a:t>，</a:t>
            </a:r>
            <a:r>
              <a:rPr lang="zh-CN">
                <a:latin typeface="Times New Roman" charset="0"/>
                <a:ea typeface="华文细黑" charset="0"/>
              </a:rPr>
              <a:t>其中</a:t>
            </a:r>
            <a:r>
              <a:rPr lang="en-US" altLang="zh-CN">
                <a:latin typeface="Times New Roman" charset="0"/>
                <a:ea typeface="华文细黑" charset="0"/>
              </a:rPr>
              <a:t>:</a:t>
            </a:r>
          </a:p>
        </p:txBody>
      </p:sp>
      <p:graphicFrame>
        <p:nvGraphicFramePr>
          <p:cNvPr id="92164" name="Object 6"/>
          <p:cNvGraphicFramePr>
            <a:graphicFrameLocks noChangeAspect="1"/>
          </p:cNvGraphicFramePr>
          <p:nvPr/>
        </p:nvGraphicFramePr>
        <p:xfrm>
          <a:off x="1619250" y="2349500"/>
          <a:ext cx="46863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" name="公式" r:id="rId3" imgW="2171700" imgH="635000" progId="Equation.3">
                  <p:embed/>
                </p:oleObj>
              </mc:Choice>
              <mc:Fallback>
                <p:oleObj name="公式" r:id="rId3" imgW="2171700" imgH="635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349500"/>
                        <a:ext cx="46863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77" name="Text Box 53"/>
          <p:cNvSpPr txBox="1">
            <a:spLocks noChangeArrowheads="1"/>
          </p:cNvSpPr>
          <p:nvPr/>
        </p:nvSpPr>
        <p:spPr bwMode="auto">
          <a:xfrm>
            <a:off x="322263" y="3789363"/>
            <a:ext cx="8281987" cy="11509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en-US" altLang="zh-CN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 </a:t>
            </a: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权矩阵</a:t>
            </a:r>
          </a:p>
          <a:p>
            <a:pPr eaLnBrk="1" hangingPunct="1">
              <a:defRPr/>
            </a:pPr>
            <a:endParaRPr lang="en-US" altLang="zh-CN" smtClean="0">
              <a:solidFill>
                <a:srgbClr val="A5002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92166" name="Object 54"/>
          <p:cNvGraphicFramePr>
            <a:graphicFrameLocks noChangeAspect="1"/>
          </p:cNvGraphicFramePr>
          <p:nvPr/>
        </p:nvGraphicFramePr>
        <p:xfrm>
          <a:off x="4135438" y="4468813"/>
          <a:ext cx="86836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6" name="Equation" r:id="rId5" imgW="482391" imgH="241195" progId="Equation.3">
                  <p:embed/>
                </p:oleObj>
              </mc:Choice>
              <mc:Fallback>
                <p:oleObj name="Equation" r:id="rId5" imgW="482391" imgH="241195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8" y="4468813"/>
                        <a:ext cx="86836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7" name="Object 55"/>
          <p:cNvGraphicFramePr>
            <a:graphicFrameLocks noChangeAspect="1"/>
          </p:cNvGraphicFramePr>
          <p:nvPr/>
        </p:nvGraphicFramePr>
        <p:xfrm>
          <a:off x="5667375" y="4468813"/>
          <a:ext cx="4349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Equation" r:id="rId7" imgW="241195" imgH="241195" progId="Equation.3">
                  <p:embed/>
                </p:oleObj>
              </mc:Choice>
              <mc:Fallback>
                <p:oleObj name="Equation" r:id="rId7" imgW="241195" imgH="241195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4468813"/>
                        <a:ext cx="4349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56"/>
          <p:cNvGraphicFramePr>
            <a:graphicFrameLocks noChangeAspect="1"/>
          </p:cNvGraphicFramePr>
          <p:nvPr/>
        </p:nvGraphicFramePr>
        <p:xfrm>
          <a:off x="1763713" y="5208588"/>
          <a:ext cx="30956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公式" r:id="rId9" imgW="1435100" imgH="444500" progId="Equation.3">
                  <p:embed/>
                </p:oleObj>
              </mc:Choice>
              <mc:Fallback>
                <p:oleObj name="公式" r:id="rId9" imgW="1435100" imgH="4445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208588"/>
                        <a:ext cx="3095625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8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1" grpId="0"/>
      <p:bldP spid="38507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386052" name="Text Box 4"/>
          <p:cNvSpPr txBox="1">
            <a:spLocks noChangeArrowheads="1"/>
          </p:cNvSpPr>
          <p:nvPr/>
        </p:nvSpPr>
        <p:spPr bwMode="auto">
          <a:xfrm>
            <a:off x="3608388" y="3478213"/>
            <a:ext cx="5427662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1      0      1      0      0      0      0      0      0      0       0       0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1      1      0      0      1      0      0      0      0      0       0       0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0      1      0      0      0      1      1      1      0      0       0       0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0      0      0      0      0      0      0      0      1      0       0       1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0      0      1      1      1      1      0      0      0      0       0       0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0      0      0      0      0      0      0      0      1      1       0       0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0      0      0      0      0      0      0      0      0      1       1       1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0      0      0      1      0      0      1      1      0      0       0       0</a:t>
            </a:r>
          </a:p>
        </p:txBody>
      </p:sp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3155950" y="3478213"/>
            <a:ext cx="955675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v1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v2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v3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v4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v5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v6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v7</a:t>
            </a:r>
          </a:p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v8</a:t>
            </a:r>
          </a:p>
        </p:txBody>
      </p:sp>
      <p:sp>
        <p:nvSpPr>
          <p:cNvPr id="386054" name="Text Box 6"/>
          <p:cNvSpPr txBox="1">
            <a:spLocks noChangeArrowheads="1"/>
          </p:cNvSpPr>
          <p:nvPr/>
        </p:nvSpPr>
        <p:spPr bwMode="auto">
          <a:xfrm>
            <a:off x="3608388" y="3117850"/>
            <a:ext cx="5427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600">
                <a:solidFill>
                  <a:schemeClr val="tx1"/>
                </a:solidFill>
                <a:ea typeface="宋体" charset="0"/>
                <a:cs typeface="宋体" charset="0"/>
              </a:rPr>
              <a:t>e1    e2    e3    e4    e5    e6    e7    e8    e9    e10    e11  e12 </a:t>
            </a:r>
          </a:p>
        </p:txBody>
      </p:sp>
      <p:sp>
        <p:nvSpPr>
          <p:cNvPr id="386055" name="AutoShape 7"/>
          <p:cNvSpPr>
            <a:spLocks noChangeArrowheads="1"/>
          </p:cNvSpPr>
          <p:nvPr/>
        </p:nvSpPr>
        <p:spPr bwMode="auto">
          <a:xfrm>
            <a:off x="3554413" y="3621088"/>
            <a:ext cx="5022850" cy="2640012"/>
          </a:xfrm>
          <a:prstGeom prst="bracketPair">
            <a:avLst>
              <a:gd name="adj" fmla="val 359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3190" name="Group 8"/>
          <p:cNvGrpSpPr>
            <a:grpSpLocks/>
          </p:cNvGrpSpPr>
          <p:nvPr/>
        </p:nvGrpSpPr>
        <p:grpSpPr bwMode="auto">
          <a:xfrm>
            <a:off x="250825" y="1581150"/>
            <a:ext cx="3148013" cy="2568575"/>
            <a:chOff x="369" y="2402"/>
            <a:chExt cx="1983" cy="1618"/>
          </a:xfrm>
        </p:grpSpPr>
        <p:sp>
          <p:nvSpPr>
            <p:cNvPr id="93193" name="Freeform 9"/>
            <p:cNvSpPr>
              <a:spLocks/>
            </p:cNvSpPr>
            <p:nvPr/>
          </p:nvSpPr>
          <p:spPr bwMode="auto">
            <a:xfrm>
              <a:off x="528" y="3588"/>
              <a:ext cx="1584" cy="288"/>
            </a:xfrm>
            <a:custGeom>
              <a:avLst/>
              <a:gdLst>
                <a:gd name="T0" fmla="*/ 0 w 1584"/>
                <a:gd name="T1" fmla="*/ 0 h 288"/>
                <a:gd name="T2" fmla="*/ 768 w 1584"/>
                <a:gd name="T3" fmla="*/ 288 h 288"/>
                <a:gd name="T4" fmla="*/ 1584 w 1584"/>
                <a:gd name="T5" fmla="*/ 0 h 288"/>
                <a:gd name="T6" fmla="*/ 0 60000 65536"/>
                <a:gd name="T7" fmla="*/ 0 60000 65536"/>
                <a:gd name="T8" fmla="*/ 0 60000 65536"/>
                <a:gd name="T9" fmla="*/ 0 w 1584"/>
                <a:gd name="T10" fmla="*/ 0 h 288"/>
                <a:gd name="T11" fmla="*/ 1584 w 15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4" h="288">
                  <a:moveTo>
                    <a:pt x="0" y="0"/>
                  </a:moveTo>
                  <a:cubicBezTo>
                    <a:pt x="252" y="144"/>
                    <a:pt x="504" y="288"/>
                    <a:pt x="768" y="288"/>
                  </a:cubicBezTo>
                  <a:cubicBezTo>
                    <a:pt x="1032" y="288"/>
                    <a:pt x="1308" y="144"/>
                    <a:pt x="158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4" name="Oval 10"/>
            <p:cNvSpPr>
              <a:spLocks noChangeArrowheads="1"/>
            </p:cNvSpPr>
            <p:nvPr/>
          </p:nvSpPr>
          <p:spPr bwMode="auto">
            <a:xfrm>
              <a:off x="2091" y="357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5" name="Line 11"/>
            <p:cNvSpPr>
              <a:spLocks noChangeShapeType="1"/>
            </p:cNvSpPr>
            <p:nvPr/>
          </p:nvSpPr>
          <p:spPr bwMode="auto">
            <a:xfrm>
              <a:off x="555" y="2655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6" name="Line 12"/>
            <p:cNvSpPr>
              <a:spLocks noChangeShapeType="1"/>
            </p:cNvSpPr>
            <p:nvPr/>
          </p:nvSpPr>
          <p:spPr bwMode="auto">
            <a:xfrm>
              <a:off x="555" y="3135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7" name="Line 13"/>
            <p:cNvSpPr>
              <a:spLocks noChangeShapeType="1"/>
            </p:cNvSpPr>
            <p:nvPr/>
          </p:nvSpPr>
          <p:spPr bwMode="auto">
            <a:xfrm>
              <a:off x="555" y="2655"/>
              <a:ext cx="768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8" name="Line 14"/>
            <p:cNvSpPr>
              <a:spLocks noChangeShapeType="1"/>
            </p:cNvSpPr>
            <p:nvPr/>
          </p:nvSpPr>
          <p:spPr bwMode="auto">
            <a:xfrm>
              <a:off x="1323" y="3135"/>
              <a:ext cx="768" cy="4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199" name="Line 15"/>
            <p:cNvSpPr>
              <a:spLocks noChangeShapeType="1"/>
            </p:cNvSpPr>
            <p:nvPr/>
          </p:nvSpPr>
          <p:spPr bwMode="auto">
            <a:xfrm>
              <a:off x="558" y="3597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0" name="Line 16"/>
            <p:cNvSpPr>
              <a:spLocks noChangeShapeType="1"/>
            </p:cNvSpPr>
            <p:nvPr/>
          </p:nvSpPr>
          <p:spPr bwMode="auto">
            <a:xfrm>
              <a:off x="555" y="313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1" name="Line 17"/>
            <p:cNvSpPr>
              <a:spLocks noChangeShapeType="1"/>
            </p:cNvSpPr>
            <p:nvPr/>
          </p:nvSpPr>
          <p:spPr bwMode="auto">
            <a:xfrm flipV="1">
              <a:off x="555" y="3135"/>
              <a:ext cx="76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2" name="Line 18"/>
            <p:cNvSpPr>
              <a:spLocks noChangeShapeType="1"/>
            </p:cNvSpPr>
            <p:nvPr/>
          </p:nvSpPr>
          <p:spPr bwMode="auto">
            <a:xfrm>
              <a:off x="1371" y="2607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3" name="Line 19"/>
            <p:cNvSpPr>
              <a:spLocks noChangeShapeType="1"/>
            </p:cNvSpPr>
            <p:nvPr/>
          </p:nvSpPr>
          <p:spPr bwMode="auto">
            <a:xfrm>
              <a:off x="2139" y="2607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4" name="Line 20"/>
            <p:cNvSpPr>
              <a:spLocks noChangeShapeType="1"/>
            </p:cNvSpPr>
            <p:nvPr/>
          </p:nvSpPr>
          <p:spPr bwMode="auto">
            <a:xfrm>
              <a:off x="1371" y="2607"/>
              <a:ext cx="76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Line 21"/>
            <p:cNvSpPr>
              <a:spLocks noChangeShapeType="1"/>
            </p:cNvSpPr>
            <p:nvPr/>
          </p:nvSpPr>
          <p:spPr bwMode="auto">
            <a:xfrm>
              <a:off x="1323" y="3135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6" name="Oval 22"/>
            <p:cNvSpPr>
              <a:spLocks noChangeArrowheads="1"/>
            </p:cNvSpPr>
            <p:nvPr/>
          </p:nvSpPr>
          <p:spPr bwMode="auto">
            <a:xfrm>
              <a:off x="528" y="26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auto">
            <a:xfrm>
              <a:off x="528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auto">
            <a:xfrm>
              <a:off x="528" y="35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auto">
            <a:xfrm>
              <a:off x="1296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auto">
            <a:xfrm>
              <a:off x="2109" y="310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auto">
            <a:xfrm>
              <a:off x="2118" y="258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2" name="Oval 28"/>
            <p:cNvSpPr>
              <a:spLocks noChangeArrowheads="1"/>
            </p:cNvSpPr>
            <p:nvPr/>
          </p:nvSpPr>
          <p:spPr bwMode="auto">
            <a:xfrm>
              <a:off x="1350" y="25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auto">
            <a:xfrm>
              <a:off x="431" y="24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93214" name="Text Box 30"/>
            <p:cNvSpPr txBox="1">
              <a:spLocks noChangeArrowheads="1"/>
            </p:cNvSpPr>
            <p:nvPr/>
          </p:nvSpPr>
          <p:spPr bwMode="auto">
            <a:xfrm>
              <a:off x="528" y="29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93215" name="Text Box 31"/>
            <p:cNvSpPr txBox="1">
              <a:spLocks noChangeArrowheads="1"/>
            </p:cNvSpPr>
            <p:nvPr/>
          </p:nvSpPr>
          <p:spPr bwMode="auto">
            <a:xfrm>
              <a:off x="480" y="356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93216" name="Text Box 32"/>
            <p:cNvSpPr txBox="1">
              <a:spLocks noChangeArrowheads="1"/>
            </p:cNvSpPr>
            <p:nvPr/>
          </p:nvSpPr>
          <p:spPr bwMode="auto">
            <a:xfrm>
              <a:off x="1248" y="29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93217" name="Text Box 33"/>
            <p:cNvSpPr txBox="1">
              <a:spLocks noChangeArrowheads="1"/>
            </p:cNvSpPr>
            <p:nvPr/>
          </p:nvSpPr>
          <p:spPr bwMode="auto">
            <a:xfrm>
              <a:off x="2016" y="356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93218" name="Text Box 34"/>
            <p:cNvSpPr txBox="1">
              <a:spLocks noChangeArrowheads="1"/>
            </p:cNvSpPr>
            <p:nvPr/>
          </p:nvSpPr>
          <p:spPr bwMode="auto">
            <a:xfrm>
              <a:off x="2016" y="308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93219" name="Text Box 35"/>
            <p:cNvSpPr txBox="1">
              <a:spLocks noChangeArrowheads="1"/>
            </p:cNvSpPr>
            <p:nvPr/>
          </p:nvSpPr>
          <p:spPr bwMode="auto">
            <a:xfrm>
              <a:off x="369" y="272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384" y="32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1" name="Text Box 37"/>
            <p:cNvSpPr txBox="1">
              <a:spLocks noChangeArrowheads="1"/>
            </p:cNvSpPr>
            <p:nvPr/>
          </p:nvSpPr>
          <p:spPr bwMode="auto">
            <a:xfrm>
              <a:off x="864" y="272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2" name="Text Box 38"/>
            <p:cNvSpPr txBox="1">
              <a:spLocks noChangeArrowheads="1"/>
            </p:cNvSpPr>
            <p:nvPr/>
          </p:nvSpPr>
          <p:spPr bwMode="auto">
            <a:xfrm>
              <a:off x="1488" y="323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3" name="Text Box 39"/>
            <p:cNvSpPr txBox="1">
              <a:spLocks noChangeArrowheads="1"/>
            </p:cNvSpPr>
            <p:nvPr/>
          </p:nvSpPr>
          <p:spPr bwMode="auto">
            <a:xfrm>
              <a:off x="912" y="325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768" y="306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5" name="Text Box 41"/>
            <p:cNvSpPr txBox="1">
              <a:spLocks noChangeArrowheads="1"/>
            </p:cNvSpPr>
            <p:nvPr/>
          </p:nvSpPr>
          <p:spPr bwMode="auto">
            <a:xfrm>
              <a:off x="1200" y="35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1584" y="2416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9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7" name="Text Box 43"/>
            <p:cNvSpPr txBox="1">
              <a:spLocks noChangeArrowheads="1"/>
            </p:cNvSpPr>
            <p:nvPr/>
          </p:nvSpPr>
          <p:spPr bwMode="auto">
            <a:xfrm>
              <a:off x="1536" y="275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12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auto">
            <a:xfrm>
              <a:off x="1920" y="2704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10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29" name="Text Box 45"/>
            <p:cNvSpPr txBox="1">
              <a:spLocks noChangeArrowheads="1"/>
            </p:cNvSpPr>
            <p:nvPr/>
          </p:nvSpPr>
          <p:spPr bwMode="auto">
            <a:xfrm>
              <a:off x="1680" y="306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11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30" name="Text Box 46"/>
            <p:cNvSpPr txBox="1">
              <a:spLocks noChangeArrowheads="1"/>
            </p:cNvSpPr>
            <p:nvPr/>
          </p:nvSpPr>
          <p:spPr bwMode="auto">
            <a:xfrm>
              <a:off x="1200" y="380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  <a:endParaRPr lang="en-US" altLang="zh-CN" sz="16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3231" name="Text Box 47"/>
            <p:cNvSpPr txBox="1">
              <a:spLocks noChangeArrowheads="1"/>
            </p:cNvSpPr>
            <p:nvPr/>
          </p:nvSpPr>
          <p:spPr bwMode="auto">
            <a:xfrm>
              <a:off x="2064" y="240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93232" name="Text Box 48"/>
            <p:cNvSpPr txBox="1">
              <a:spLocks noChangeArrowheads="1"/>
            </p:cNvSpPr>
            <p:nvPr/>
          </p:nvSpPr>
          <p:spPr bwMode="auto">
            <a:xfrm>
              <a:off x="1186" y="2402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1600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</p:grpSp>
      <p:sp>
        <p:nvSpPr>
          <p:cNvPr id="93191" name="Text Box 49"/>
          <p:cNvSpPr txBox="1">
            <a:spLocks noChangeArrowheads="1"/>
          </p:cNvSpPr>
          <p:nvPr/>
        </p:nvSpPr>
        <p:spPr bwMode="auto">
          <a:xfrm>
            <a:off x="252413" y="1052513"/>
            <a:ext cx="79200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6.3  </a:t>
            </a:r>
            <a:r>
              <a:rPr lang="zh-CN" altLang="en-US"/>
              <a:t>下图所表示的图可以构造邻接矩阵</a:t>
            </a:r>
            <a:r>
              <a:rPr lang="en-US" altLang="zh-CN"/>
              <a:t>M</a:t>
            </a:r>
            <a:r>
              <a:rPr lang="zh-CN" altLang="en-US"/>
              <a:t>如下</a:t>
            </a:r>
            <a:r>
              <a:rPr lang="en-US" altLang="zh-CN"/>
              <a:t>:</a:t>
            </a:r>
          </a:p>
        </p:txBody>
      </p:sp>
      <p:sp>
        <p:nvSpPr>
          <p:cNvPr id="386099" name="Text Box 51"/>
          <p:cNvSpPr txBox="1">
            <a:spLocks noChangeArrowheads="1"/>
          </p:cNvSpPr>
          <p:nvPr/>
        </p:nvSpPr>
        <p:spPr bwMode="auto">
          <a:xfrm>
            <a:off x="1763713" y="4862513"/>
            <a:ext cx="2232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M=</a:t>
            </a:r>
            <a:r>
              <a:rPr lang="zh-CN" altLang="en-US" sz="1800">
                <a:solidFill>
                  <a:srgbClr val="000000"/>
                </a:solidFill>
                <a:ea typeface="宋体" charset="0"/>
                <a:cs typeface="宋体" charset="0"/>
              </a:rPr>
              <a:t>（</a:t>
            </a: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m</a:t>
            </a:r>
            <a:r>
              <a:rPr lang="en-US" altLang="zh-CN" sz="1800" baseline="-25000">
                <a:solidFill>
                  <a:srgbClr val="000000"/>
                </a:solidFill>
                <a:ea typeface="宋体" charset="0"/>
                <a:cs typeface="宋体" charset="0"/>
              </a:rPr>
              <a:t>ij</a:t>
            </a:r>
            <a:r>
              <a:rPr lang="zh-CN" altLang="en-US" sz="1800">
                <a:solidFill>
                  <a:srgbClr val="000000"/>
                </a:solidFill>
                <a:ea typeface="宋体" charset="0"/>
                <a:cs typeface="宋体" charset="0"/>
              </a:rPr>
              <a:t>）</a:t>
            </a:r>
            <a:r>
              <a:rPr lang="en-US" altLang="zh-CN" sz="1800">
                <a:solidFill>
                  <a:srgbClr val="000000"/>
                </a:solidFill>
                <a:ea typeface="宋体" charset="0"/>
                <a:cs typeface="宋体" charset="0"/>
              </a:rPr>
              <a:t>=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2" grpId="0" autoUpdateAnimBg="0"/>
      <p:bldP spid="386053" grpId="0" autoUpdateAnimBg="0"/>
      <p:bldP spid="386054" grpId="0" autoUpdateAnimBg="0"/>
      <p:bldP spid="386055" grpId="0" animBg="1"/>
      <p:bldP spid="38609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graphicFrame>
        <p:nvGraphicFramePr>
          <p:cNvPr id="94210" name="Object 4"/>
          <p:cNvGraphicFramePr>
            <a:graphicFrameLocks noChangeAspect="1"/>
          </p:cNvGraphicFramePr>
          <p:nvPr/>
        </p:nvGraphicFramePr>
        <p:xfrm>
          <a:off x="4498975" y="2997200"/>
          <a:ext cx="3457575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2" name="公式" r:id="rId3" imgW="1498600" imgH="1358900" progId="Equation.3">
                  <p:embed/>
                </p:oleObj>
              </mc:Choice>
              <mc:Fallback>
                <p:oleObj name="公式" r:id="rId3" imgW="1498600" imgH="1358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2997200"/>
                        <a:ext cx="3457575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11" name="Group 5"/>
          <p:cNvGrpSpPr>
            <a:grpSpLocks/>
          </p:cNvGrpSpPr>
          <p:nvPr/>
        </p:nvGrpSpPr>
        <p:grpSpPr bwMode="auto">
          <a:xfrm>
            <a:off x="630238" y="1703388"/>
            <a:ext cx="3581400" cy="2949575"/>
            <a:chOff x="1728" y="240"/>
            <a:chExt cx="2256" cy="1858"/>
          </a:xfrm>
        </p:grpSpPr>
        <p:sp>
          <p:nvSpPr>
            <p:cNvPr id="94213" name="Text Box 6"/>
            <p:cNvSpPr txBox="1">
              <a:spLocks noChangeAspect="1" noChangeArrowheads="1"/>
            </p:cNvSpPr>
            <p:nvPr/>
          </p:nvSpPr>
          <p:spPr bwMode="auto">
            <a:xfrm>
              <a:off x="2246" y="1776"/>
              <a:ext cx="49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14" name="AutoShape 7"/>
            <p:cNvSpPr>
              <a:spLocks noChangeAspect="1" noChangeArrowheads="1"/>
            </p:cNvSpPr>
            <p:nvPr/>
          </p:nvSpPr>
          <p:spPr bwMode="auto">
            <a:xfrm>
              <a:off x="1973" y="493"/>
              <a:ext cx="1590" cy="1272"/>
            </a:xfrm>
            <a:prstGeom prst="hexagon">
              <a:avLst>
                <a:gd name="adj" fmla="val 31250"/>
                <a:gd name="vf" fmla="val 11547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5" name="Line 8"/>
            <p:cNvSpPr>
              <a:spLocks noChangeAspect="1" noChangeShapeType="1"/>
            </p:cNvSpPr>
            <p:nvPr/>
          </p:nvSpPr>
          <p:spPr bwMode="auto">
            <a:xfrm>
              <a:off x="2371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6" name="Line 9"/>
            <p:cNvSpPr>
              <a:spLocks noChangeAspect="1" noChangeShapeType="1"/>
            </p:cNvSpPr>
            <p:nvPr/>
          </p:nvSpPr>
          <p:spPr bwMode="auto">
            <a:xfrm>
              <a:off x="3155" y="493"/>
              <a:ext cx="0" cy="1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7" name="Line 10"/>
            <p:cNvSpPr>
              <a:spLocks noChangeAspect="1" noChangeShapeType="1"/>
            </p:cNvSpPr>
            <p:nvPr/>
          </p:nvSpPr>
          <p:spPr bwMode="auto">
            <a:xfrm>
              <a:off x="1973" y="1129"/>
              <a:ext cx="15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8" name="Text Box 11"/>
            <p:cNvSpPr txBox="1">
              <a:spLocks noChangeAspect="1" noChangeArrowheads="1"/>
            </p:cNvSpPr>
            <p:nvPr/>
          </p:nvSpPr>
          <p:spPr bwMode="auto">
            <a:xfrm>
              <a:off x="2187" y="240"/>
              <a:ext cx="32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19" name="Text Box 12"/>
            <p:cNvSpPr txBox="1">
              <a:spLocks noChangeAspect="1" noChangeArrowheads="1"/>
            </p:cNvSpPr>
            <p:nvPr/>
          </p:nvSpPr>
          <p:spPr bwMode="auto">
            <a:xfrm>
              <a:off x="3088" y="250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0" name="Text Box 13"/>
            <p:cNvSpPr txBox="1">
              <a:spLocks noChangeAspect="1" noChangeArrowheads="1"/>
            </p:cNvSpPr>
            <p:nvPr/>
          </p:nvSpPr>
          <p:spPr bwMode="auto">
            <a:xfrm>
              <a:off x="3617" y="978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1" name="Text Box 14"/>
            <p:cNvSpPr txBox="1">
              <a:spLocks noChangeAspect="1" noChangeArrowheads="1"/>
            </p:cNvSpPr>
            <p:nvPr/>
          </p:nvSpPr>
          <p:spPr bwMode="auto">
            <a:xfrm>
              <a:off x="3132" y="1746"/>
              <a:ext cx="612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2" name="Text Box 15"/>
            <p:cNvSpPr txBox="1">
              <a:spLocks noChangeAspect="1" noChangeArrowheads="1"/>
            </p:cNvSpPr>
            <p:nvPr/>
          </p:nvSpPr>
          <p:spPr bwMode="auto">
            <a:xfrm>
              <a:off x="1728" y="917"/>
              <a:ext cx="367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3" name="Text Box 16"/>
            <p:cNvSpPr txBox="1">
              <a:spLocks noChangeAspect="1" noChangeArrowheads="1"/>
            </p:cNvSpPr>
            <p:nvPr/>
          </p:nvSpPr>
          <p:spPr bwMode="auto">
            <a:xfrm>
              <a:off x="2585" y="28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4" name="Text Box 17"/>
            <p:cNvSpPr txBox="1">
              <a:spLocks noChangeAspect="1" noChangeArrowheads="1"/>
            </p:cNvSpPr>
            <p:nvPr/>
          </p:nvSpPr>
          <p:spPr bwMode="auto">
            <a:xfrm>
              <a:off x="2033" y="599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5" name="Text Box 18"/>
            <p:cNvSpPr txBox="1">
              <a:spLocks noChangeAspect="1" noChangeArrowheads="1"/>
            </p:cNvSpPr>
            <p:nvPr/>
          </p:nvSpPr>
          <p:spPr bwMode="auto">
            <a:xfrm>
              <a:off x="1985" y="1313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6" name="Text Box 19"/>
            <p:cNvSpPr txBox="1">
              <a:spLocks noChangeAspect="1" noChangeArrowheads="1"/>
            </p:cNvSpPr>
            <p:nvPr/>
          </p:nvSpPr>
          <p:spPr bwMode="auto">
            <a:xfrm>
              <a:off x="2585" y="153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7" name="Text Box 20"/>
            <p:cNvSpPr txBox="1">
              <a:spLocks noChangeAspect="1" noChangeArrowheads="1"/>
            </p:cNvSpPr>
            <p:nvPr/>
          </p:nvSpPr>
          <p:spPr bwMode="auto">
            <a:xfrm>
              <a:off x="3278" y="579"/>
              <a:ext cx="28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8" name="Text Box 21"/>
            <p:cNvSpPr txBox="1">
              <a:spLocks noChangeAspect="1" noChangeArrowheads="1"/>
            </p:cNvSpPr>
            <p:nvPr/>
          </p:nvSpPr>
          <p:spPr bwMode="auto">
            <a:xfrm>
              <a:off x="3319" y="1321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29" name="Text Box 22"/>
            <p:cNvSpPr txBox="1">
              <a:spLocks noChangeAspect="1" noChangeArrowheads="1"/>
            </p:cNvSpPr>
            <p:nvPr/>
          </p:nvSpPr>
          <p:spPr bwMode="auto">
            <a:xfrm>
              <a:off x="2472" y="599"/>
              <a:ext cx="3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0" name="Text Box 23"/>
            <p:cNvSpPr txBox="1">
              <a:spLocks noChangeAspect="1" noChangeArrowheads="1"/>
            </p:cNvSpPr>
            <p:nvPr/>
          </p:nvSpPr>
          <p:spPr bwMode="auto">
            <a:xfrm>
              <a:off x="2320" y="1194"/>
              <a:ext cx="367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1" name="Text Box 24"/>
            <p:cNvSpPr txBox="1">
              <a:spLocks noChangeAspect="1" noChangeArrowheads="1"/>
            </p:cNvSpPr>
            <p:nvPr/>
          </p:nvSpPr>
          <p:spPr bwMode="auto">
            <a:xfrm>
              <a:off x="2880" y="9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2" name="Text Box 25"/>
            <p:cNvSpPr txBox="1">
              <a:spLocks noChangeAspect="1" noChangeArrowheads="1"/>
            </p:cNvSpPr>
            <p:nvPr/>
          </p:nvSpPr>
          <p:spPr bwMode="auto">
            <a:xfrm>
              <a:off x="2993" y="64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4233" name="Line 26"/>
            <p:cNvSpPr>
              <a:spLocks noChangeShapeType="1"/>
            </p:cNvSpPr>
            <p:nvPr/>
          </p:nvSpPr>
          <p:spPr bwMode="auto">
            <a:xfrm>
              <a:off x="2352" y="480"/>
              <a:ext cx="816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212" name="Text Box 27"/>
          <p:cNvSpPr txBox="1">
            <a:spLocks noChangeArrowheads="1"/>
          </p:cNvSpPr>
          <p:nvPr/>
        </p:nvSpPr>
        <p:spPr bwMode="auto">
          <a:xfrm>
            <a:off x="107950" y="1052513"/>
            <a:ext cx="79200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/>
              <a:t>例</a:t>
            </a:r>
            <a:r>
              <a:rPr lang="en-US" altLang="zh-CN"/>
              <a:t>6.4  </a:t>
            </a:r>
            <a:r>
              <a:rPr lang="zh-CN" altLang="en-US"/>
              <a:t>下图所表示的图可以构造权矩阵</a:t>
            </a:r>
            <a:r>
              <a:rPr lang="en-US" altLang="zh-CN"/>
              <a:t>B</a:t>
            </a:r>
            <a:r>
              <a:rPr lang="zh-CN" altLang="en-US"/>
              <a:t>如下</a:t>
            </a:r>
            <a:r>
              <a:rPr lang="en-US" altLang="zh-CN"/>
              <a:t>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79388" y="1341438"/>
            <a:ext cx="7345362" cy="71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95234" name="Text Box 4"/>
          <p:cNvSpPr txBox="1">
            <a:spLocks noChangeArrowheads="1"/>
          </p:cNvSpPr>
          <p:nvPr/>
        </p:nvSpPr>
        <p:spPr bwMode="auto">
          <a:xfrm>
            <a:off x="252413" y="2395538"/>
            <a:ext cx="4464050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2"/>
              </a:buBlip>
            </a:pPr>
            <a:r>
              <a:rPr lang="en-US" altLang="zh-CN" dirty="0">
                <a:solidFill>
                  <a:srgbClr val="FFFF00"/>
                </a:solidFill>
              </a:rPr>
              <a:t>  </a:t>
            </a:r>
            <a:r>
              <a:rPr lang="zh-CN" altLang="en-US" dirty="0">
                <a:solidFill>
                  <a:srgbClr val="FFFF00"/>
                </a:solidFill>
              </a:rPr>
              <a:t>树：无圈的连通图即为树</a:t>
            </a:r>
          </a:p>
        </p:txBody>
      </p:sp>
      <p:sp>
        <p:nvSpPr>
          <p:cNvPr id="95235" name="Text Box 5"/>
          <p:cNvSpPr txBox="1">
            <a:spLocks noChangeArrowheads="1"/>
          </p:cNvSpPr>
          <p:nvPr/>
        </p:nvSpPr>
        <p:spPr bwMode="auto">
          <a:xfrm>
            <a:off x="179388" y="3070225"/>
            <a:ext cx="785018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69975" indent="-1069975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1</a:t>
            </a:r>
            <a:r>
              <a:rPr lang="zh-CN" altLang="en-US" dirty="0"/>
              <a:t>：任何树中必存在次为</a:t>
            </a:r>
            <a:r>
              <a:rPr lang="en-US" altLang="zh-CN" dirty="0"/>
              <a:t>1</a:t>
            </a:r>
            <a:r>
              <a:rPr lang="zh-CN" altLang="en-US" dirty="0"/>
              <a:t>的点。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 </a:t>
            </a:r>
            <a:r>
              <a:rPr lang="zh-CN" altLang="en-US" dirty="0"/>
              <a:t>个顶点的树必有</a:t>
            </a:r>
            <a:r>
              <a:rPr lang="en-US" altLang="zh-CN" dirty="0"/>
              <a:t>n-1 </a:t>
            </a:r>
            <a:r>
              <a:rPr lang="zh-CN" altLang="en-US" dirty="0"/>
              <a:t>条边。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3</a:t>
            </a:r>
            <a:r>
              <a:rPr lang="zh-CN" altLang="en-US" dirty="0"/>
              <a:t>：树中任意两个顶点之间，恰有且仅有一条链。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4</a:t>
            </a:r>
            <a:r>
              <a:rPr lang="zh-CN" altLang="en-US" dirty="0"/>
              <a:t>：树连通，但去掉任一条边，必变为不连通。</a:t>
            </a:r>
          </a:p>
          <a:p>
            <a:pPr>
              <a:spcBef>
                <a:spcPct val="65000"/>
              </a:spcBef>
            </a:pPr>
            <a:r>
              <a:rPr lang="zh-CN" altLang="en-US" dirty="0"/>
              <a:t>性质</a:t>
            </a:r>
            <a:r>
              <a:rPr lang="en-US" altLang="zh-CN" dirty="0"/>
              <a:t>5</a:t>
            </a:r>
            <a:r>
              <a:rPr lang="zh-CN" altLang="en-US" dirty="0"/>
              <a:t>：树无回圈，但不相邻的两个点之间加一条边，恰得到一个圈。</a:t>
            </a:r>
          </a:p>
        </p:txBody>
      </p:sp>
      <p:grpSp>
        <p:nvGrpSpPr>
          <p:cNvPr id="95236" name="Group 19"/>
          <p:cNvGrpSpPr>
            <a:grpSpLocks noChangeAspect="1"/>
          </p:cNvGrpSpPr>
          <p:nvPr/>
        </p:nvGrpSpPr>
        <p:grpSpPr bwMode="auto">
          <a:xfrm>
            <a:off x="5724525" y="2279650"/>
            <a:ext cx="2803525" cy="2374900"/>
            <a:chOff x="5927" y="2991"/>
            <a:chExt cx="2595" cy="2199"/>
          </a:xfrm>
        </p:grpSpPr>
        <p:grpSp>
          <p:nvGrpSpPr>
            <p:cNvPr id="95238" name="Group 20"/>
            <p:cNvGrpSpPr>
              <a:grpSpLocks noChangeAspect="1"/>
            </p:cNvGrpSpPr>
            <p:nvPr/>
          </p:nvGrpSpPr>
          <p:grpSpPr bwMode="auto">
            <a:xfrm>
              <a:off x="6287" y="3318"/>
              <a:ext cx="2160" cy="1560"/>
              <a:chOff x="6287" y="3318"/>
              <a:chExt cx="2160" cy="1560"/>
            </a:xfrm>
          </p:grpSpPr>
          <p:sp>
            <p:nvSpPr>
              <p:cNvPr id="95245" name="Line 21"/>
              <p:cNvSpPr>
                <a:spLocks noChangeAspect="1" noChangeShapeType="1"/>
              </p:cNvSpPr>
              <p:nvPr/>
            </p:nvSpPr>
            <p:spPr bwMode="auto">
              <a:xfrm>
                <a:off x="6647" y="3318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6" name="Line 22"/>
              <p:cNvSpPr>
                <a:spLocks noChangeAspect="1" noChangeShapeType="1"/>
              </p:cNvSpPr>
              <p:nvPr/>
            </p:nvSpPr>
            <p:spPr bwMode="auto">
              <a:xfrm>
                <a:off x="7907" y="3318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7" name="Line 23"/>
              <p:cNvSpPr>
                <a:spLocks noChangeAspect="1" noChangeShapeType="1"/>
              </p:cNvSpPr>
              <p:nvPr/>
            </p:nvSpPr>
            <p:spPr bwMode="auto">
              <a:xfrm flipH="1">
                <a:off x="6287" y="3318"/>
                <a:ext cx="162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8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6467" y="4254"/>
                <a:ext cx="144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49" name="Line 25"/>
              <p:cNvSpPr>
                <a:spLocks noChangeAspect="1" noChangeShapeType="1"/>
              </p:cNvSpPr>
              <p:nvPr/>
            </p:nvSpPr>
            <p:spPr bwMode="auto">
              <a:xfrm>
                <a:off x="7907" y="4254"/>
                <a:ext cx="54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5239" name="Text Box 26"/>
            <p:cNvSpPr txBox="1">
              <a:spLocks noChangeAspect="1" noChangeArrowheads="1"/>
            </p:cNvSpPr>
            <p:nvPr/>
          </p:nvSpPr>
          <p:spPr bwMode="auto">
            <a:xfrm>
              <a:off x="6242" y="3087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0" name="Text Box 27"/>
            <p:cNvSpPr txBox="1">
              <a:spLocks noChangeAspect="1" noChangeArrowheads="1"/>
            </p:cNvSpPr>
            <p:nvPr/>
          </p:nvSpPr>
          <p:spPr bwMode="auto">
            <a:xfrm>
              <a:off x="7847" y="2991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1" name="Text Box 28"/>
            <p:cNvSpPr txBox="1">
              <a:spLocks noChangeAspect="1" noChangeArrowheads="1"/>
            </p:cNvSpPr>
            <p:nvPr/>
          </p:nvSpPr>
          <p:spPr bwMode="auto">
            <a:xfrm>
              <a:off x="7877" y="3972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2" name="Text Box 29"/>
            <p:cNvSpPr txBox="1">
              <a:spLocks noChangeAspect="1" noChangeArrowheads="1"/>
            </p:cNvSpPr>
            <p:nvPr/>
          </p:nvSpPr>
          <p:spPr bwMode="auto">
            <a:xfrm>
              <a:off x="7982" y="4722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3" name="Text Box 30"/>
            <p:cNvSpPr txBox="1">
              <a:spLocks noChangeAspect="1" noChangeArrowheads="1"/>
            </p:cNvSpPr>
            <p:nvPr/>
          </p:nvSpPr>
          <p:spPr bwMode="auto">
            <a:xfrm>
              <a:off x="6107" y="4662"/>
              <a:ext cx="72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5244" name="Text Box 31"/>
            <p:cNvSpPr txBox="1">
              <a:spLocks noChangeAspect="1" noChangeArrowheads="1"/>
            </p:cNvSpPr>
            <p:nvPr/>
          </p:nvSpPr>
          <p:spPr bwMode="auto">
            <a:xfrm>
              <a:off x="5927" y="3852"/>
              <a:ext cx="72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18" name="Text Box 9" descr="Large confetti"/>
          <p:cNvSpPr txBox="1">
            <a:spLocks noChangeArrowheads="1"/>
          </p:cNvSpPr>
          <p:nvPr/>
        </p:nvSpPr>
        <p:spPr bwMode="auto">
          <a:xfrm>
            <a:off x="735013" y="260350"/>
            <a:ext cx="62134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七</a:t>
            </a:r>
            <a:r>
              <a:rPr lang="en-US" altLang="zh-CN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. </a:t>
            </a:r>
            <a:r>
              <a:rPr lang="zh-CN" altLang="en-US" sz="4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隶书" pitchFamily="2" charset="-122"/>
                <a:ea typeface="华文隶书" pitchFamily="2" charset="-122"/>
              </a:rPr>
              <a:t>树形图与最小支撑树</a:t>
            </a:r>
            <a:endParaRPr lang="zh-CN" altLang="en-U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3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文本框 1"/>
          <p:cNvSpPr txBox="1">
            <a:spLocks noChangeArrowheads="1"/>
          </p:cNvSpPr>
          <p:nvPr/>
        </p:nvSpPr>
        <p:spPr bwMode="auto">
          <a:xfrm>
            <a:off x="498475" y="661988"/>
            <a:ext cx="82502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2800"/>
              <a:t>一个图</a:t>
            </a:r>
            <a:r>
              <a:rPr lang="en-US" altLang="zh-CN" sz="2800"/>
              <a:t>H</a:t>
            </a:r>
            <a:r>
              <a:rPr lang="zh-CN" altLang="en-US" sz="2800"/>
              <a:t>的每个顶点和每条边都在图</a:t>
            </a:r>
            <a:r>
              <a:rPr lang="en-US" altLang="zh-CN" sz="2800"/>
              <a:t>G</a:t>
            </a:r>
            <a:r>
              <a:rPr lang="zh-CN" altLang="en-US" sz="2800"/>
              <a:t>中，则称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的一个</a:t>
            </a:r>
            <a:r>
              <a:rPr lang="zh-CN" altLang="en-US" sz="2800">
                <a:solidFill>
                  <a:srgbClr val="FF0000"/>
                </a:solidFill>
              </a:rPr>
              <a:t>子图</a:t>
            </a:r>
            <a:r>
              <a:rPr lang="zh-CN" altLang="en-US" sz="2800"/>
              <a:t>。如果</a:t>
            </a:r>
            <a:r>
              <a:rPr lang="en-US" altLang="zh-CN" sz="2800"/>
              <a:t>H</a:t>
            </a:r>
            <a:r>
              <a:rPr lang="zh-CN" altLang="en-US" sz="2800"/>
              <a:t>的顶点和</a:t>
            </a:r>
            <a:r>
              <a:rPr lang="en-US" altLang="zh-CN" sz="2800"/>
              <a:t>G</a:t>
            </a:r>
            <a:r>
              <a:rPr lang="zh-CN" altLang="en-US" sz="2800"/>
              <a:t>的顶点一样，则称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的一个</a:t>
            </a:r>
            <a:r>
              <a:rPr lang="zh-CN" altLang="en-US" sz="2800">
                <a:solidFill>
                  <a:srgbClr val="FF0000"/>
                </a:solidFill>
              </a:rPr>
              <a:t>支撑子图</a:t>
            </a:r>
            <a:r>
              <a:rPr lang="zh-CN" altLang="en-US" sz="2800"/>
              <a:t>。如果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的支撑子图，且是树形图，则称</a:t>
            </a:r>
            <a:r>
              <a:rPr lang="en-US" altLang="zh-CN" sz="2800"/>
              <a:t>H</a:t>
            </a:r>
            <a:r>
              <a:rPr lang="zh-CN" altLang="en-US" sz="2800"/>
              <a:t>是</a:t>
            </a:r>
            <a:r>
              <a:rPr lang="en-US" altLang="zh-CN" sz="2800"/>
              <a:t>G</a:t>
            </a:r>
            <a:r>
              <a:rPr lang="zh-CN" altLang="en-US" sz="2800"/>
              <a:t>的</a:t>
            </a:r>
            <a:r>
              <a:rPr lang="zh-CN" altLang="en-US" sz="2800">
                <a:solidFill>
                  <a:srgbClr val="FF0000"/>
                </a:solidFill>
              </a:rPr>
              <a:t>支撑树</a:t>
            </a:r>
            <a:r>
              <a:rPr lang="zh-CN" altLang="en-US" sz="2800"/>
              <a:t>。</a:t>
            </a:r>
          </a:p>
        </p:txBody>
      </p:sp>
      <p:pic>
        <p:nvPicPr>
          <p:cNvPr id="96258" name="图片 2" descr="屏幕快照 2019-01-13 上午2.1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068638"/>
            <a:ext cx="858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59" name="Group 6"/>
          <p:cNvGrpSpPr>
            <a:grpSpLocks/>
          </p:cNvGrpSpPr>
          <p:nvPr/>
        </p:nvGrpSpPr>
        <p:grpSpPr bwMode="auto">
          <a:xfrm>
            <a:off x="1589088" y="3860800"/>
            <a:ext cx="2416175" cy="2230438"/>
            <a:chOff x="1313" y="1680"/>
            <a:chExt cx="1522" cy="1405"/>
          </a:xfrm>
        </p:grpSpPr>
        <p:sp>
          <p:nvSpPr>
            <p:cNvPr id="96272" name="Line 7"/>
            <p:cNvSpPr>
              <a:spLocks noChangeAspect="1" noChangeShapeType="1"/>
            </p:cNvSpPr>
            <p:nvPr/>
          </p:nvSpPr>
          <p:spPr bwMode="auto">
            <a:xfrm flipH="1">
              <a:off x="1561" y="1925"/>
              <a:ext cx="489" cy="4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3" name="Line 8"/>
            <p:cNvSpPr>
              <a:spLocks noChangeAspect="1" noChangeShapeType="1"/>
            </p:cNvSpPr>
            <p:nvPr/>
          </p:nvSpPr>
          <p:spPr bwMode="auto">
            <a:xfrm>
              <a:off x="1561" y="2349"/>
              <a:ext cx="245" cy="5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4" name="Line 9"/>
            <p:cNvSpPr>
              <a:spLocks noChangeAspect="1" noChangeShapeType="1"/>
            </p:cNvSpPr>
            <p:nvPr/>
          </p:nvSpPr>
          <p:spPr bwMode="auto">
            <a:xfrm>
              <a:off x="1806" y="2879"/>
              <a:ext cx="6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5" name="Line 10"/>
            <p:cNvSpPr>
              <a:spLocks noChangeAspect="1" noChangeShapeType="1"/>
            </p:cNvSpPr>
            <p:nvPr/>
          </p:nvSpPr>
          <p:spPr bwMode="auto">
            <a:xfrm>
              <a:off x="2050" y="1925"/>
              <a:ext cx="489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6" name="Line 11"/>
            <p:cNvSpPr>
              <a:spLocks noChangeAspect="1" noChangeShapeType="1"/>
            </p:cNvSpPr>
            <p:nvPr/>
          </p:nvSpPr>
          <p:spPr bwMode="auto">
            <a:xfrm flipH="1">
              <a:off x="2417" y="2243"/>
              <a:ext cx="122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7" name="Line 12"/>
            <p:cNvSpPr>
              <a:spLocks noChangeAspect="1" noChangeShapeType="1"/>
            </p:cNvSpPr>
            <p:nvPr/>
          </p:nvSpPr>
          <p:spPr bwMode="auto">
            <a:xfrm flipV="1">
              <a:off x="1561" y="2243"/>
              <a:ext cx="978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8" name="Line 13"/>
            <p:cNvSpPr>
              <a:spLocks noChangeAspect="1" noChangeShapeType="1"/>
            </p:cNvSpPr>
            <p:nvPr/>
          </p:nvSpPr>
          <p:spPr bwMode="auto">
            <a:xfrm>
              <a:off x="1561" y="2349"/>
              <a:ext cx="856" cy="5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9" name="Line 14"/>
            <p:cNvSpPr>
              <a:spLocks noChangeAspect="1" noChangeShapeType="1"/>
            </p:cNvSpPr>
            <p:nvPr/>
          </p:nvSpPr>
          <p:spPr bwMode="auto">
            <a:xfrm flipV="1">
              <a:off x="1806" y="2243"/>
              <a:ext cx="733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0" name="Text Box 15"/>
            <p:cNvSpPr txBox="1">
              <a:spLocks noChangeAspect="1" noChangeArrowheads="1"/>
            </p:cNvSpPr>
            <p:nvPr/>
          </p:nvSpPr>
          <p:spPr bwMode="auto">
            <a:xfrm>
              <a:off x="1841" y="168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1" name="Text Box 16"/>
            <p:cNvSpPr txBox="1">
              <a:spLocks noChangeAspect="1" noChangeArrowheads="1"/>
            </p:cNvSpPr>
            <p:nvPr/>
          </p:nvSpPr>
          <p:spPr bwMode="auto">
            <a:xfrm>
              <a:off x="2468" y="200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2" name="Text Box 17"/>
            <p:cNvSpPr txBox="1">
              <a:spLocks noChangeAspect="1" noChangeArrowheads="1"/>
            </p:cNvSpPr>
            <p:nvPr/>
          </p:nvSpPr>
          <p:spPr bwMode="auto">
            <a:xfrm>
              <a:off x="2417" y="2763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3" name="Text Box 18"/>
            <p:cNvSpPr txBox="1">
              <a:spLocks noChangeAspect="1" noChangeArrowheads="1"/>
            </p:cNvSpPr>
            <p:nvPr/>
          </p:nvSpPr>
          <p:spPr bwMode="auto">
            <a:xfrm>
              <a:off x="1571" y="2767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84" name="Text Box 19"/>
            <p:cNvSpPr txBox="1">
              <a:spLocks noChangeAspect="1" noChangeArrowheads="1"/>
            </p:cNvSpPr>
            <p:nvPr/>
          </p:nvSpPr>
          <p:spPr bwMode="auto">
            <a:xfrm>
              <a:off x="1313" y="2130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96260" name="Group 20"/>
          <p:cNvGrpSpPr>
            <a:grpSpLocks/>
          </p:cNvGrpSpPr>
          <p:nvPr/>
        </p:nvGrpSpPr>
        <p:grpSpPr bwMode="auto">
          <a:xfrm>
            <a:off x="4973638" y="3860800"/>
            <a:ext cx="2190750" cy="2286000"/>
            <a:chOff x="3019" y="1680"/>
            <a:chExt cx="1380" cy="1440"/>
          </a:xfrm>
        </p:grpSpPr>
        <p:sp>
          <p:nvSpPr>
            <p:cNvPr id="96263" name="Line 21"/>
            <p:cNvSpPr>
              <a:spLocks noChangeAspect="1" noChangeShapeType="1"/>
            </p:cNvSpPr>
            <p:nvPr/>
          </p:nvSpPr>
          <p:spPr bwMode="auto">
            <a:xfrm>
              <a:off x="3397" y="2879"/>
              <a:ext cx="6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4" name="Line 22"/>
            <p:cNvSpPr>
              <a:spLocks noChangeAspect="1" noChangeShapeType="1"/>
            </p:cNvSpPr>
            <p:nvPr/>
          </p:nvSpPr>
          <p:spPr bwMode="auto">
            <a:xfrm>
              <a:off x="3641" y="1925"/>
              <a:ext cx="489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5" name="Line 23"/>
            <p:cNvSpPr>
              <a:spLocks noChangeAspect="1" noChangeShapeType="1"/>
            </p:cNvSpPr>
            <p:nvPr/>
          </p:nvSpPr>
          <p:spPr bwMode="auto">
            <a:xfrm flipH="1">
              <a:off x="4008" y="2243"/>
              <a:ext cx="122" cy="6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6" name="Line 24"/>
            <p:cNvSpPr>
              <a:spLocks noChangeAspect="1" noChangeShapeType="1"/>
            </p:cNvSpPr>
            <p:nvPr/>
          </p:nvSpPr>
          <p:spPr bwMode="auto">
            <a:xfrm flipV="1">
              <a:off x="3152" y="2243"/>
              <a:ext cx="978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7" name="Text Box 25"/>
            <p:cNvSpPr txBox="1">
              <a:spLocks noChangeAspect="1" noChangeArrowheads="1"/>
            </p:cNvSpPr>
            <p:nvPr/>
          </p:nvSpPr>
          <p:spPr bwMode="auto">
            <a:xfrm>
              <a:off x="3426" y="1680"/>
              <a:ext cx="36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68" name="Text Box 26"/>
            <p:cNvSpPr txBox="1">
              <a:spLocks noChangeAspect="1" noChangeArrowheads="1"/>
            </p:cNvSpPr>
            <p:nvPr/>
          </p:nvSpPr>
          <p:spPr bwMode="auto">
            <a:xfrm>
              <a:off x="4028" y="1976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69" name="Text Box 27"/>
            <p:cNvSpPr txBox="1">
              <a:spLocks noChangeAspect="1" noChangeArrowheads="1"/>
            </p:cNvSpPr>
            <p:nvPr/>
          </p:nvSpPr>
          <p:spPr bwMode="auto">
            <a:xfrm>
              <a:off x="4032" y="2802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70" name="Text Box 28"/>
            <p:cNvSpPr txBox="1">
              <a:spLocks noChangeAspect="1" noChangeArrowheads="1"/>
            </p:cNvSpPr>
            <p:nvPr/>
          </p:nvSpPr>
          <p:spPr bwMode="auto">
            <a:xfrm>
              <a:off x="3131" y="2742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96271" name="Text Box 29"/>
            <p:cNvSpPr txBox="1">
              <a:spLocks noChangeAspect="1" noChangeArrowheads="1"/>
            </p:cNvSpPr>
            <p:nvPr/>
          </p:nvSpPr>
          <p:spPr bwMode="auto">
            <a:xfrm>
              <a:off x="3019" y="2086"/>
              <a:ext cx="36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000" baseline="-30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SzTx/>
              </a:pPr>
              <a:endParaRPr lang="en-US" altLang="zh-CN" sz="200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96261" name="Text Box 30"/>
          <p:cNvSpPr txBox="1">
            <a:spLocks noChangeArrowheads="1"/>
          </p:cNvSpPr>
          <p:nvPr/>
        </p:nvSpPr>
        <p:spPr bwMode="auto">
          <a:xfrm>
            <a:off x="1876425" y="6092825"/>
            <a:ext cx="18732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en-US" altLang="zh-CN"/>
              <a:t>G1</a:t>
            </a:r>
          </a:p>
        </p:txBody>
      </p:sp>
      <p:sp>
        <p:nvSpPr>
          <p:cNvPr id="96262" name="Text Box 41"/>
          <p:cNvSpPr txBox="1">
            <a:spLocks noChangeArrowheads="1"/>
          </p:cNvSpPr>
          <p:nvPr/>
        </p:nvSpPr>
        <p:spPr bwMode="auto">
          <a:xfrm>
            <a:off x="5116513" y="6092825"/>
            <a:ext cx="18732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en-US" altLang="zh-CN"/>
              <a:t>G2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/>
      <p:bldP spid="9626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Times New Roman" charset="0"/>
                <a:ea typeface="宋体" charset="0"/>
              </a:rPr>
              <a:t>图的支撑树不唯一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grpSp>
        <p:nvGrpSpPr>
          <p:cNvPr id="97282" name="Group 3"/>
          <p:cNvGrpSpPr>
            <a:grpSpLocks/>
          </p:cNvGrpSpPr>
          <p:nvPr/>
        </p:nvGrpSpPr>
        <p:grpSpPr bwMode="auto">
          <a:xfrm>
            <a:off x="1116013" y="1649413"/>
            <a:ext cx="2743200" cy="3962400"/>
            <a:chOff x="703" y="1039"/>
            <a:chExt cx="1728" cy="2496"/>
          </a:xfrm>
        </p:grpSpPr>
        <p:sp>
          <p:nvSpPr>
            <p:cNvPr id="97297" name="Oval 4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8" name="Oval 5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9" name="Oval 6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0" name="Oval 7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Oval 8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Line 9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3" name="Line 10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Line 11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5" name="Line 12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6" name="Line 13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Line 14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8" name="Line 15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9" name="Line 16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17" name="Text Box 17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18" name="Text Box 18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19" name="Text Box 19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0" name="Text Box 20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1" name="Text Box 21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2" name="Text Box 22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3" name="Text Box 23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24" name="Text Box 24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005388" y="1698625"/>
            <a:ext cx="2743200" cy="3962400"/>
            <a:chOff x="3284" y="1026"/>
            <a:chExt cx="1728" cy="2496"/>
          </a:xfrm>
        </p:grpSpPr>
        <p:sp>
          <p:nvSpPr>
            <p:cNvPr id="97284" name="Oval 26"/>
            <p:cNvSpPr>
              <a:spLocks noChangeArrowheads="1"/>
            </p:cNvSpPr>
            <p:nvPr/>
          </p:nvSpPr>
          <p:spPr bwMode="auto">
            <a:xfrm>
              <a:off x="4100" y="10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5" name="Oval 27"/>
            <p:cNvSpPr>
              <a:spLocks noChangeArrowheads="1"/>
            </p:cNvSpPr>
            <p:nvPr/>
          </p:nvSpPr>
          <p:spPr bwMode="auto">
            <a:xfrm>
              <a:off x="4916" y="169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6" name="Oval 28"/>
            <p:cNvSpPr>
              <a:spLocks noChangeArrowheads="1"/>
            </p:cNvSpPr>
            <p:nvPr/>
          </p:nvSpPr>
          <p:spPr bwMode="auto">
            <a:xfrm>
              <a:off x="3284" y="169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7" name="Oval 29"/>
            <p:cNvSpPr>
              <a:spLocks noChangeArrowheads="1"/>
            </p:cNvSpPr>
            <p:nvPr/>
          </p:nvSpPr>
          <p:spPr bwMode="auto">
            <a:xfrm>
              <a:off x="4100" y="232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8" name="Oval 30"/>
            <p:cNvSpPr>
              <a:spLocks noChangeArrowheads="1"/>
            </p:cNvSpPr>
            <p:nvPr/>
          </p:nvSpPr>
          <p:spPr bwMode="auto">
            <a:xfrm>
              <a:off x="4100" y="34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89" name="Line 31"/>
            <p:cNvSpPr>
              <a:spLocks noChangeShapeType="1"/>
            </p:cNvSpPr>
            <p:nvPr/>
          </p:nvSpPr>
          <p:spPr bwMode="auto">
            <a:xfrm>
              <a:off x="4148" y="1074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0" name="Line 32"/>
            <p:cNvSpPr>
              <a:spLocks noChangeShapeType="1"/>
            </p:cNvSpPr>
            <p:nvPr/>
          </p:nvSpPr>
          <p:spPr bwMode="auto">
            <a:xfrm>
              <a:off x="3332" y="1794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1" name="Line 33"/>
            <p:cNvSpPr>
              <a:spLocks noChangeShapeType="1"/>
            </p:cNvSpPr>
            <p:nvPr/>
          </p:nvSpPr>
          <p:spPr bwMode="auto">
            <a:xfrm flipH="1">
              <a:off x="4148" y="1794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2" name="Line 34"/>
            <p:cNvSpPr>
              <a:spLocks noChangeShapeType="1"/>
            </p:cNvSpPr>
            <p:nvPr/>
          </p:nvSpPr>
          <p:spPr bwMode="auto">
            <a:xfrm>
              <a:off x="4148" y="2370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35" name="Text Box 35"/>
            <p:cNvSpPr txBox="1">
              <a:spLocks noChangeArrowheads="1"/>
            </p:cNvSpPr>
            <p:nvPr/>
          </p:nvSpPr>
          <p:spPr bwMode="auto">
            <a:xfrm>
              <a:off x="4148" y="251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6" name="Text Box 36"/>
            <p:cNvSpPr txBox="1">
              <a:spLocks noChangeArrowheads="1"/>
            </p:cNvSpPr>
            <p:nvPr/>
          </p:nvSpPr>
          <p:spPr bwMode="auto">
            <a:xfrm>
              <a:off x="4388" y="1842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7" name="Text Box 37"/>
            <p:cNvSpPr txBox="1">
              <a:spLocks noChangeArrowheads="1"/>
            </p:cNvSpPr>
            <p:nvPr/>
          </p:nvSpPr>
          <p:spPr bwMode="auto">
            <a:xfrm>
              <a:off x="4148" y="150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09638" name="Text Box 38"/>
            <p:cNvSpPr txBox="1">
              <a:spLocks noChangeArrowheads="1"/>
            </p:cNvSpPr>
            <p:nvPr/>
          </p:nvSpPr>
          <p:spPr bwMode="auto">
            <a:xfrm>
              <a:off x="3668" y="174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98306" name="Group 3"/>
          <p:cNvGrpSpPr>
            <a:grpSpLocks/>
          </p:cNvGrpSpPr>
          <p:nvPr/>
        </p:nvGrpSpPr>
        <p:grpSpPr bwMode="auto">
          <a:xfrm>
            <a:off x="1116013" y="1649413"/>
            <a:ext cx="2743200" cy="3962400"/>
            <a:chOff x="703" y="1039"/>
            <a:chExt cx="1728" cy="2496"/>
          </a:xfrm>
        </p:grpSpPr>
        <p:sp>
          <p:nvSpPr>
            <p:cNvPr id="98321" name="Oval 4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5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3" name="Oval 6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4" name="Oval 7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Oval 8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9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Line 10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8" name="Line 11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9" name="Line 12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0" name="Line 13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1" name="Line 14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Line 15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3" name="Line 16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41" name="Text Box 17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2" name="Text Box 18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3" name="Text Box 19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4" name="Text Box 20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5" name="Text Box 21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6" name="Text Box 22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7" name="Text Box 23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48" name="Text Box 24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781550" y="1627188"/>
            <a:ext cx="2743200" cy="3962400"/>
            <a:chOff x="3012" y="1025"/>
            <a:chExt cx="1728" cy="2496"/>
          </a:xfrm>
        </p:grpSpPr>
        <p:sp>
          <p:nvSpPr>
            <p:cNvPr id="98308" name="Oval 26"/>
            <p:cNvSpPr>
              <a:spLocks noChangeArrowheads="1"/>
            </p:cNvSpPr>
            <p:nvPr/>
          </p:nvSpPr>
          <p:spPr bwMode="auto">
            <a:xfrm>
              <a:off x="3828" y="102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09" name="Oval 27"/>
            <p:cNvSpPr>
              <a:spLocks noChangeArrowheads="1"/>
            </p:cNvSpPr>
            <p:nvPr/>
          </p:nvSpPr>
          <p:spPr bwMode="auto">
            <a:xfrm>
              <a:off x="4644" y="16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0" name="Oval 28"/>
            <p:cNvSpPr>
              <a:spLocks noChangeArrowheads="1"/>
            </p:cNvSpPr>
            <p:nvPr/>
          </p:nvSpPr>
          <p:spPr bwMode="auto">
            <a:xfrm>
              <a:off x="3012" y="16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1" name="Oval 29"/>
            <p:cNvSpPr>
              <a:spLocks noChangeArrowheads="1"/>
            </p:cNvSpPr>
            <p:nvPr/>
          </p:nvSpPr>
          <p:spPr bwMode="auto">
            <a:xfrm>
              <a:off x="3828" y="232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2" name="Oval 30"/>
            <p:cNvSpPr>
              <a:spLocks noChangeArrowheads="1"/>
            </p:cNvSpPr>
            <p:nvPr/>
          </p:nvSpPr>
          <p:spPr bwMode="auto">
            <a:xfrm>
              <a:off x="3828" y="342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3" name="Line 31"/>
            <p:cNvSpPr>
              <a:spLocks noChangeShapeType="1"/>
            </p:cNvSpPr>
            <p:nvPr/>
          </p:nvSpPr>
          <p:spPr bwMode="auto">
            <a:xfrm flipV="1">
              <a:off x="3060" y="1121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4" name="Line 32"/>
            <p:cNvSpPr>
              <a:spLocks noChangeShapeType="1"/>
            </p:cNvSpPr>
            <p:nvPr/>
          </p:nvSpPr>
          <p:spPr bwMode="auto">
            <a:xfrm>
              <a:off x="3060" y="1793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5" name="Line 33"/>
            <p:cNvSpPr>
              <a:spLocks noChangeShapeType="1"/>
            </p:cNvSpPr>
            <p:nvPr/>
          </p:nvSpPr>
          <p:spPr bwMode="auto">
            <a:xfrm flipH="1">
              <a:off x="3876" y="1793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6" name="Line 34"/>
            <p:cNvSpPr>
              <a:spLocks noChangeShapeType="1"/>
            </p:cNvSpPr>
            <p:nvPr/>
          </p:nvSpPr>
          <p:spPr bwMode="auto">
            <a:xfrm>
              <a:off x="3876" y="2369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659" name="Text Box 35"/>
            <p:cNvSpPr txBox="1">
              <a:spLocks noChangeArrowheads="1"/>
            </p:cNvSpPr>
            <p:nvPr/>
          </p:nvSpPr>
          <p:spPr bwMode="auto">
            <a:xfrm>
              <a:off x="3876" y="251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0" name="Text Box 36"/>
            <p:cNvSpPr txBox="1">
              <a:spLocks noChangeArrowheads="1"/>
            </p:cNvSpPr>
            <p:nvPr/>
          </p:nvSpPr>
          <p:spPr bwMode="auto">
            <a:xfrm>
              <a:off x="4116" y="1841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1" name="Text Box 37"/>
            <p:cNvSpPr txBox="1">
              <a:spLocks noChangeArrowheads="1"/>
            </p:cNvSpPr>
            <p:nvPr/>
          </p:nvSpPr>
          <p:spPr bwMode="auto">
            <a:xfrm>
              <a:off x="3396" y="174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0662" name="Text Box 38"/>
            <p:cNvSpPr txBox="1">
              <a:spLocks noChangeArrowheads="1"/>
            </p:cNvSpPr>
            <p:nvPr/>
          </p:nvSpPr>
          <p:spPr bwMode="auto">
            <a:xfrm>
              <a:off x="3204" y="107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81550" y="1698625"/>
            <a:ext cx="2743200" cy="3962400"/>
            <a:chOff x="3012" y="1070"/>
            <a:chExt cx="1728" cy="2496"/>
          </a:xfrm>
        </p:grpSpPr>
        <p:sp>
          <p:nvSpPr>
            <p:cNvPr id="99353" name="Oval 4"/>
            <p:cNvSpPr>
              <a:spLocks noChangeArrowheads="1"/>
            </p:cNvSpPr>
            <p:nvPr/>
          </p:nvSpPr>
          <p:spPr bwMode="auto">
            <a:xfrm>
              <a:off x="3828" y="10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4" name="Oval 5"/>
            <p:cNvSpPr>
              <a:spLocks noChangeArrowheads="1"/>
            </p:cNvSpPr>
            <p:nvPr/>
          </p:nvSpPr>
          <p:spPr bwMode="auto">
            <a:xfrm>
              <a:off x="4644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5" name="Oval 6"/>
            <p:cNvSpPr>
              <a:spLocks noChangeArrowheads="1"/>
            </p:cNvSpPr>
            <p:nvPr/>
          </p:nvSpPr>
          <p:spPr bwMode="auto">
            <a:xfrm>
              <a:off x="3012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6" name="Oval 7"/>
            <p:cNvSpPr>
              <a:spLocks noChangeArrowheads="1"/>
            </p:cNvSpPr>
            <p:nvPr/>
          </p:nvSpPr>
          <p:spPr bwMode="auto">
            <a:xfrm>
              <a:off x="3828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7" name="Oval 8"/>
            <p:cNvSpPr>
              <a:spLocks noChangeArrowheads="1"/>
            </p:cNvSpPr>
            <p:nvPr/>
          </p:nvSpPr>
          <p:spPr bwMode="auto">
            <a:xfrm>
              <a:off x="3828" y="34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8" name="Line 9"/>
            <p:cNvSpPr>
              <a:spLocks noChangeShapeType="1"/>
            </p:cNvSpPr>
            <p:nvPr/>
          </p:nvSpPr>
          <p:spPr bwMode="auto">
            <a:xfrm>
              <a:off x="3876" y="1118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59" name="Line 10"/>
            <p:cNvSpPr>
              <a:spLocks noChangeShapeType="1"/>
            </p:cNvSpPr>
            <p:nvPr/>
          </p:nvSpPr>
          <p:spPr bwMode="auto">
            <a:xfrm>
              <a:off x="3060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60" name="Line 11"/>
            <p:cNvSpPr>
              <a:spLocks noChangeShapeType="1"/>
            </p:cNvSpPr>
            <p:nvPr/>
          </p:nvSpPr>
          <p:spPr bwMode="auto">
            <a:xfrm>
              <a:off x="3876" y="2414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61" name="Line 12"/>
            <p:cNvSpPr>
              <a:spLocks noChangeShapeType="1"/>
            </p:cNvSpPr>
            <p:nvPr/>
          </p:nvSpPr>
          <p:spPr bwMode="auto">
            <a:xfrm flipH="1">
              <a:off x="3876" y="1790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661" name="Text Box 13"/>
            <p:cNvSpPr txBox="1">
              <a:spLocks noChangeArrowheads="1"/>
            </p:cNvSpPr>
            <p:nvPr/>
          </p:nvSpPr>
          <p:spPr bwMode="auto">
            <a:xfrm>
              <a:off x="3876" y="255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2" name="Text Box 14"/>
            <p:cNvSpPr txBox="1">
              <a:spLocks noChangeArrowheads="1"/>
            </p:cNvSpPr>
            <p:nvPr/>
          </p:nvSpPr>
          <p:spPr bwMode="auto">
            <a:xfrm>
              <a:off x="4308" y="289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3" name="Text Box 15"/>
            <p:cNvSpPr txBox="1">
              <a:spLocks noChangeArrowheads="1"/>
            </p:cNvSpPr>
            <p:nvPr/>
          </p:nvSpPr>
          <p:spPr bwMode="auto">
            <a:xfrm>
              <a:off x="3876" y="155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64" name="Text Box 16"/>
            <p:cNvSpPr txBox="1">
              <a:spLocks noChangeArrowheads="1"/>
            </p:cNvSpPr>
            <p:nvPr/>
          </p:nvSpPr>
          <p:spPr bwMode="auto">
            <a:xfrm>
              <a:off x="3396" y="17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99331" name="Group 17"/>
          <p:cNvGrpSpPr>
            <a:grpSpLocks/>
          </p:cNvGrpSpPr>
          <p:nvPr/>
        </p:nvGrpSpPr>
        <p:grpSpPr bwMode="auto">
          <a:xfrm>
            <a:off x="1116013" y="1628775"/>
            <a:ext cx="2743200" cy="3962400"/>
            <a:chOff x="703" y="1039"/>
            <a:chExt cx="1728" cy="2496"/>
          </a:xfrm>
        </p:grpSpPr>
        <p:sp>
          <p:nvSpPr>
            <p:cNvPr id="99332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3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4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5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6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7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8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39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0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1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2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3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44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679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0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1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2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3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4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5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1686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81550" y="1628775"/>
            <a:ext cx="2743200" cy="3962400"/>
            <a:chOff x="3016" y="1116"/>
            <a:chExt cx="1728" cy="2496"/>
          </a:xfrm>
        </p:grpSpPr>
        <p:sp>
          <p:nvSpPr>
            <p:cNvPr id="100377" name="Oval 4"/>
            <p:cNvSpPr>
              <a:spLocks noChangeArrowheads="1"/>
            </p:cNvSpPr>
            <p:nvPr/>
          </p:nvSpPr>
          <p:spPr bwMode="auto">
            <a:xfrm>
              <a:off x="3832" y="11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8" name="Oval 5"/>
            <p:cNvSpPr>
              <a:spLocks noChangeArrowheads="1"/>
            </p:cNvSpPr>
            <p:nvPr/>
          </p:nvSpPr>
          <p:spPr bwMode="auto">
            <a:xfrm>
              <a:off x="4648" y="17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9" name="Oval 6"/>
            <p:cNvSpPr>
              <a:spLocks noChangeArrowheads="1"/>
            </p:cNvSpPr>
            <p:nvPr/>
          </p:nvSpPr>
          <p:spPr bwMode="auto">
            <a:xfrm>
              <a:off x="3016" y="17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0" name="Oval 7"/>
            <p:cNvSpPr>
              <a:spLocks noChangeArrowheads="1"/>
            </p:cNvSpPr>
            <p:nvPr/>
          </p:nvSpPr>
          <p:spPr bwMode="auto">
            <a:xfrm>
              <a:off x="3832" y="241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1" name="Oval 8"/>
            <p:cNvSpPr>
              <a:spLocks noChangeArrowheads="1"/>
            </p:cNvSpPr>
            <p:nvPr/>
          </p:nvSpPr>
          <p:spPr bwMode="auto">
            <a:xfrm>
              <a:off x="3832" y="35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2" name="Line 9"/>
            <p:cNvSpPr>
              <a:spLocks noChangeShapeType="1"/>
            </p:cNvSpPr>
            <p:nvPr/>
          </p:nvSpPr>
          <p:spPr bwMode="auto">
            <a:xfrm>
              <a:off x="3928" y="1212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3" name="Line 10"/>
            <p:cNvSpPr>
              <a:spLocks noChangeShapeType="1"/>
            </p:cNvSpPr>
            <p:nvPr/>
          </p:nvSpPr>
          <p:spPr bwMode="auto">
            <a:xfrm>
              <a:off x="3880" y="2460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4" name="Line 11"/>
            <p:cNvSpPr>
              <a:spLocks noChangeShapeType="1"/>
            </p:cNvSpPr>
            <p:nvPr/>
          </p:nvSpPr>
          <p:spPr bwMode="auto">
            <a:xfrm>
              <a:off x="3064" y="1884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5" name="Line 12"/>
            <p:cNvSpPr>
              <a:spLocks noChangeShapeType="1"/>
            </p:cNvSpPr>
            <p:nvPr/>
          </p:nvSpPr>
          <p:spPr bwMode="auto">
            <a:xfrm flipH="1">
              <a:off x="3880" y="1836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685" name="Text Box 13"/>
            <p:cNvSpPr txBox="1">
              <a:spLocks noChangeArrowheads="1"/>
            </p:cNvSpPr>
            <p:nvPr/>
          </p:nvSpPr>
          <p:spPr bwMode="auto">
            <a:xfrm>
              <a:off x="3400" y="294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6" name="Text Box 14"/>
            <p:cNvSpPr txBox="1">
              <a:spLocks noChangeArrowheads="1"/>
            </p:cNvSpPr>
            <p:nvPr/>
          </p:nvSpPr>
          <p:spPr bwMode="auto">
            <a:xfrm>
              <a:off x="3880" y="260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7" name="Text Box 15"/>
            <p:cNvSpPr txBox="1">
              <a:spLocks noChangeArrowheads="1"/>
            </p:cNvSpPr>
            <p:nvPr/>
          </p:nvSpPr>
          <p:spPr bwMode="auto">
            <a:xfrm>
              <a:off x="4312" y="294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688" name="Text Box 16"/>
            <p:cNvSpPr txBox="1">
              <a:spLocks noChangeArrowheads="1"/>
            </p:cNvSpPr>
            <p:nvPr/>
          </p:nvSpPr>
          <p:spPr bwMode="auto">
            <a:xfrm>
              <a:off x="4312" y="116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100355" name="Group 17"/>
          <p:cNvGrpSpPr>
            <a:grpSpLocks/>
          </p:cNvGrpSpPr>
          <p:nvPr/>
        </p:nvGrpSpPr>
        <p:grpSpPr bwMode="auto">
          <a:xfrm>
            <a:off x="1116013" y="1630363"/>
            <a:ext cx="2743200" cy="3962400"/>
            <a:chOff x="703" y="1039"/>
            <a:chExt cx="1728" cy="2496"/>
          </a:xfrm>
        </p:grpSpPr>
        <p:sp>
          <p:nvSpPr>
            <p:cNvPr id="100356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7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8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59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0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1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2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3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4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5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6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7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8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703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4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5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6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7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8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09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2710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135937" cy="1368425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定义</a:t>
            </a:r>
            <a:r>
              <a:rPr lang="en-US" altLang="zh-CN">
                <a:latin typeface="Times New Roman" charset="0"/>
                <a:ea typeface="华文细黑" charset="0"/>
              </a:rPr>
              <a:t>: </a:t>
            </a:r>
            <a:r>
              <a:rPr lang="zh-CN" altLang="en-US">
                <a:latin typeface="Times New Roman" charset="0"/>
                <a:ea typeface="华文细黑" charset="0"/>
              </a:rPr>
              <a:t>图中的点用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zh-CN" altLang="en-US">
                <a:latin typeface="Times New Roman" charset="0"/>
                <a:ea typeface="华文细黑" charset="0"/>
              </a:rPr>
              <a:t>表示，边用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zh-CN" altLang="en-US">
                <a:latin typeface="Times New Roman" charset="0"/>
                <a:ea typeface="华文细黑" charset="0"/>
              </a:rPr>
              <a:t>表示。对每条边可用它所连接的点表示，记作：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;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; </a:t>
            </a:r>
          </a:p>
        </p:txBody>
      </p:sp>
      <p:grpSp>
        <p:nvGrpSpPr>
          <p:cNvPr id="23555" name="Group 31"/>
          <p:cNvGrpSpPr>
            <a:grpSpLocks/>
          </p:cNvGrpSpPr>
          <p:nvPr/>
        </p:nvGrpSpPr>
        <p:grpSpPr bwMode="auto">
          <a:xfrm>
            <a:off x="5364163" y="1989138"/>
            <a:ext cx="2774950" cy="3529012"/>
            <a:chOff x="3276" y="1207"/>
            <a:chExt cx="1748" cy="2223"/>
          </a:xfrm>
        </p:grpSpPr>
        <p:sp>
          <p:nvSpPr>
            <p:cNvPr id="23560" name="Line 5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1" name="Text Box 6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3562" name="Line 8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3564" name="Text Box 12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3565" name="Text Box 14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3566" name="Oval 16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67" name="Line 17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Text Box 18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3569" name="Text Box 19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3570" name="Oval 21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1" name="Line 22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Line 23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Text Box 24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74" name="Text Box 25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3575" name="Text Box 26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3576" name="Text Box 27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3577" name="Text Box 28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3578" name="Text Box 29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3579" name="Text Box 30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graphicFrame>
        <p:nvGraphicFramePr>
          <p:cNvPr id="23556" name="Object 27"/>
          <p:cNvGraphicFramePr>
            <a:graphicFrameLocks noChangeAspect="1"/>
          </p:cNvGraphicFramePr>
          <p:nvPr/>
        </p:nvGraphicFramePr>
        <p:xfrm>
          <a:off x="1042988" y="2565400"/>
          <a:ext cx="17668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6" name="公式" r:id="rId4" imgW="673100" imgH="203200" progId="Equation.3">
                  <p:embed/>
                </p:oleObj>
              </mc:Choice>
              <mc:Fallback>
                <p:oleObj name="公式" r:id="rId4" imgW="6731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565400"/>
                        <a:ext cx="17668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27"/>
          <p:cNvGraphicFramePr>
            <a:graphicFrameLocks noChangeAspect="1"/>
          </p:cNvGraphicFramePr>
          <p:nvPr/>
        </p:nvGraphicFramePr>
        <p:xfrm>
          <a:off x="1042988" y="3284538"/>
          <a:ext cx="32004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公式" r:id="rId6" imgW="1219200" imgH="241300" progId="Equation.3">
                  <p:embed/>
                </p:oleObj>
              </mc:Choice>
              <mc:Fallback>
                <p:oleObj name="公式" r:id="rId6" imgW="1219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284538"/>
                        <a:ext cx="32004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27"/>
          <p:cNvGraphicFramePr>
            <a:graphicFrameLocks noChangeAspect="1"/>
          </p:cNvGraphicFramePr>
          <p:nvPr/>
        </p:nvGraphicFramePr>
        <p:xfrm>
          <a:off x="250825" y="4005263"/>
          <a:ext cx="45339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公式" r:id="rId8" imgW="1727200" imgH="241300" progId="Equation.3">
                  <p:embed/>
                </p:oleObj>
              </mc:Choice>
              <mc:Fallback>
                <p:oleObj name="公式" r:id="rId8" imgW="1727200" imgH="2413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05263"/>
                        <a:ext cx="45339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27"/>
          <p:cNvGraphicFramePr>
            <a:graphicFrameLocks noChangeAspect="1"/>
          </p:cNvGraphicFramePr>
          <p:nvPr/>
        </p:nvGraphicFramePr>
        <p:xfrm>
          <a:off x="395288" y="4797425"/>
          <a:ext cx="420052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公式" r:id="rId10" imgW="1600200" imgH="584200" progId="Equation.3">
                  <p:embed/>
                </p:oleObj>
              </mc:Choice>
              <mc:Fallback>
                <p:oleObj name="公式" r:id="rId10" imgW="1600200" imgH="584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97425"/>
                        <a:ext cx="4200525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Times New Roman" charset="0"/>
                <a:ea typeface="宋体" charset="0"/>
              </a:rPr>
              <a:t>图的支撑树不唯一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52988" y="1698625"/>
            <a:ext cx="2743200" cy="3962400"/>
            <a:chOff x="3057" y="1070"/>
            <a:chExt cx="1728" cy="2496"/>
          </a:xfrm>
        </p:grpSpPr>
        <p:sp>
          <p:nvSpPr>
            <p:cNvPr id="101401" name="Oval 4"/>
            <p:cNvSpPr>
              <a:spLocks noChangeArrowheads="1"/>
            </p:cNvSpPr>
            <p:nvPr/>
          </p:nvSpPr>
          <p:spPr bwMode="auto">
            <a:xfrm>
              <a:off x="3873" y="10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Oval 5"/>
            <p:cNvSpPr>
              <a:spLocks noChangeArrowheads="1"/>
            </p:cNvSpPr>
            <p:nvPr/>
          </p:nvSpPr>
          <p:spPr bwMode="auto">
            <a:xfrm>
              <a:off x="4689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3" name="Oval 6"/>
            <p:cNvSpPr>
              <a:spLocks noChangeArrowheads="1"/>
            </p:cNvSpPr>
            <p:nvPr/>
          </p:nvSpPr>
          <p:spPr bwMode="auto">
            <a:xfrm>
              <a:off x="3057" y="174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4" name="Oval 7"/>
            <p:cNvSpPr>
              <a:spLocks noChangeArrowheads="1"/>
            </p:cNvSpPr>
            <p:nvPr/>
          </p:nvSpPr>
          <p:spPr bwMode="auto">
            <a:xfrm>
              <a:off x="3873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5" name="Oval 8"/>
            <p:cNvSpPr>
              <a:spLocks noChangeArrowheads="1"/>
            </p:cNvSpPr>
            <p:nvPr/>
          </p:nvSpPr>
          <p:spPr bwMode="auto">
            <a:xfrm>
              <a:off x="3873" y="347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6" name="Line 9"/>
            <p:cNvSpPr>
              <a:spLocks noChangeShapeType="1"/>
            </p:cNvSpPr>
            <p:nvPr/>
          </p:nvSpPr>
          <p:spPr bwMode="auto">
            <a:xfrm flipV="1">
              <a:off x="3105" y="1166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Line 10"/>
            <p:cNvSpPr>
              <a:spLocks noChangeShapeType="1"/>
            </p:cNvSpPr>
            <p:nvPr/>
          </p:nvSpPr>
          <p:spPr bwMode="auto">
            <a:xfrm>
              <a:off x="3105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8" name="Line 11"/>
            <p:cNvSpPr>
              <a:spLocks noChangeShapeType="1"/>
            </p:cNvSpPr>
            <p:nvPr/>
          </p:nvSpPr>
          <p:spPr bwMode="auto">
            <a:xfrm flipH="1">
              <a:off x="3921" y="1838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9" name="Line 12"/>
            <p:cNvSpPr>
              <a:spLocks noChangeShapeType="1"/>
            </p:cNvSpPr>
            <p:nvPr/>
          </p:nvSpPr>
          <p:spPr bwMode="auto">
            <a:xfrm>
              <a:off x="3105" y="1838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09" name="Text Box 13"/>
            <p:cNvSpPr txBox="1">
              <a:spLocks noChangeArrowheads="1"/>
            </p:cNvSpPr>
            <p:nvPr/>
          </p:nvSpPr>
          <p:spPr bwMode="auto">
            <a:xfrm>
              <a:off x="3441" y="2894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0" name="Text Box 14"/>
            <p:cNvSpPr txBox="1">
              <a:spLocks noChangeArrowheads="1"/>
            </p:cNvSpPr>
            <p:nvPr/>
          </p:nvSpPr>
          <p:spPr bwMode="auto">
            <a:xfrm>
              <a:off x="4161" y="188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1" name="Text Box 15"/>
            <p:cNvSpPr txBox="1">
              <a:spLocks noChangeArrowheads="1"/>
            </p:cNvSpPr>
            <p:nvPr/>
          </p:nvSpPr>
          <p:spPr bwMode="auto">
            <a:xfrm>
              <a:off x="3441" y="17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12" name="Text Box 16"/>
            <p:cNvSpPr txBox="1">
              <a:spLocks noChangeArrowheads="1"/>
            </p:cNvSpPr>
            <p:nvPr/>
          </p:nvSpPr>
          <p:spPr bwMode="auto">
            <a:xfrm>
              <a:off x="3249" y="111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grpSp>
        <p:nvGrpSpPr>
          <p:cNvPr id="101379" name="Group 17"/>
          <p:cNvGrpSpPr>
            <a:grpSpLocks/>
          </p:cNvGrpSpPr>
          <p:nvPr/>
        </p:nvGrpSpPr>
        <p:grpSpPr bwMode="auto">
          <a:xfrm>
            <a:off x="1116013" y="1630363"/>
            <a:ext cx="2743200" cy="3962400"/>
            <a:chOff x="703" y="1039"/>
            <a:chExt cx="1728" cy="2496"/>
          </a:xfrm>
        </p:grpSpPr>
        <p:sp>
          <p:nvSpPr>
            <p:cNvPr id="101380" name="Oval 18"/>
            <p:cNvSpPr>
              <a:spLocks noChangeArrowheads="1"/>
            </p:cNvSpPr>
            <p:nvPr/>
          </p:nvSpPr>
          <p:spPr bwMode="auto">
            <a:xfrm>
              <a:off x="1519" y="10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1" name="Oval 19"/>
            <p:cNvSpPr>
              <a:spLocks noChangeArrowheads="1"/>
            </p:cNvSpPr>
            <p:nvPr/>
          </p:nvSpPr>
          <p:spPr bwMode="auto">
            <a:xfrm>
              <a:off x="2335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2" name="Oval 20"/>
            <p:cNvSpPr>
              <a:spLocks noChangeArrowheads="1"/>
            </p:cNvSpPr>
            <p:nvPr/>
          </p:nvSpPr>
          <p:spPr bwMode="auto">
            <a:xfrm>
              <a:off x="703" y="171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3" name="Oval 21"/>
            <p:cNvSpPr>
              <a:spLocks noChangeArrowheads="1"/>
            </p:cNvSpPr>
            <p:nvPr/>
          </p:nvSpPr>
          <p:spPr bwMode="auto">
            <a:xfrm>
              <a:off x="1519" y="2335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4" name="Oval 22"/>
            <p:cNvSpPr>
              <a:spLocks noChangeArrowheads="1"/>
            </p:cNvSpPr>
            <p:nvPr/>
          </p:nvSpPr>
          <p:spPr bwMode="auto">
            <a:xfrm>
              <a:off x="1519" y="343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5" name="Line 23"/>
            <p:cNvSpPr>
              <a:spLocks noChangeShapeType="1"/>
            </p:cNvSpPr>
            <p:nvPr/>
          </p:nvSpPr>
          <p:spPr bwMode="auto">
            <a:xfrm flipV="1">
              <a:off x="751" y="1135"/>
              <a:ext cx="816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6" name="Line 24"/>
            <p:cNvSpPr>
              <a:spLocks noChangeShapeType="1"/>
            </p:cNvSpPr>
            <p:nvPr/>
          </p:nvSpPr>
          <p:spPr bwMode="auto">
            <a:xfrm>
              <a:off x="1615" y="1135"/>
              <a:ext cx="76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7" name="Line 25"/>
            <p:cNvSpPr>
              <a:spLocks noChangeShapeType="1"/>
            </p:cNvSpPr>
            <p:nvPr/>
          </p:nvSpPr>
          <p:spPr bwMode="auto">
            <a:xfrm>
              <a:off x="1567" y="1087"/>
              <a:ext cx="0" cy="12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8" name="Line 26"/>
            <p:cNvSpPr>
              <a:spLocks noChangeShapeType="1"/>
            </p:cNvSpPr>
            <p:nvPr/>
          </p:nvSpPr>
          <p:spPr bwMode="auto">
            <a:xfrm>
              <a:off x="751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9" name="Line 27"/>
            <p:cNvSpPr>
              <a:spLocks noChangeShapeType="1"/>
            </p:cNvSpPr>
            <p:nvPr/>
          </p:nvSpPr>
          <p:spPr bwMode="auto">
            <a:xfrm flipH="1">
              <a:off x="1567" y="1807"/>
              <a:ext cx="816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0" name="Line 28"/>
            <p:cNvSpPr>
              <a:spLocks noChangeShapeType="1"/>
            </p:cNvSpPr>
            <p:nvPr/>
          </p:nvSpPr>
          <p:spPr bwMode="auto">
            <a:xfrm>
              <a:off x="1567" y="2383"/>
              <a:ext cx="0" cy="10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1" name="Line 29"/>
            <p:cNvSpPr>
              <a:spLocks noChangeShapeType="1"/>
            </p:cNvSpPr>
            <p:nvPr/>
          </p:nvSpPr>
          <p:spPr bwMode="auto">
            <a:xfrm>
              <a:off x="751" y="1807"/>
              <a:ext cx="816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2" name="Line 30"/>
            <p:cNvSpPr>
              <a:spLocks noChangeShapeType="1"/>
            </p:cNvSpPr>
            <p:nvPr/>
          </p:nvSpPr>
          <p:spPr bwMode="auto">
            <a:xfrm flipH="1">
              <a:off x="1567" y="1759"/>
              <a:ext cx="816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27" name="Text Box 31"/>
            <p:cNvSpPr txBox="1">
              <a:spLocks noChangeArrowheads="1"/>
            </p:cNvSpPr>
            <p:nvPr/>
          </p:nvSpPr>
          <p:spPr bwMode="auto">
            <a:xfrm>
              <a:off x="1087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a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28" name="Text Box 32"/>
            <p:cNvSpPr txBox="1">
              <a:spLocks noChangeArrowheads="1"/>
            </p:cNvSpPr>
            <p:nvPr/>
          </p:nvSpPr>
          <p:spPr bwMode="auto">
            <a:xfrm>
              <a:off x="1567" y="252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29" name="Text Box 33"/>
            <p:cNvSpPr txBox="1">
              <a:spLocks noChangeArrowheads="1"/>
            </p:cNvSpPr>
            <p:nvPr/>
          </p:nvSpPr>
          <p:spPr bwMode="auto">
            <a:xfrm>
              <a:off x="1999" y="2863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c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0" name="Text Box 34"/>
            <p:cNvSpPr txBox="1">
              <a:spLocks noChangeArrowheads="1"/>
            </p:cNvSpPr>
            <p:nvPr/>
          </p:nvSpPr>
          <p:spPr bwMode="auto">
            <a:xfrm>
              <a:off x="1807" y="1855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f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1" name="Text Box 35"/>
            <p:cNvSpPr txBox="1">
              <a:spLocks noChangeArrowheads="1"/>
            </p:cNvSpPr>
            <p:nvPr/>
          </p:nvSpPr>
          <p:spPr bwMode="auto">
            <a:xfrm>
              <a:off x="1567" y="151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e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2" name="Text Box 36"/>
            <p:cNvSpPr txBox="1">
              <a:spLocks noChangeArrowheads="1"/>
            </p:cNvSpPr>
            <p:nvPr/>
          </p:nvSpPr>
          <p:spPr bwMode="auto">
            <a:xfrm>
              <a:off x="1087" y="1759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d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3" name="Text Box 37"/>
            <p:cNvSpPr txBox="1">
              <a:spLocks noChangeArrowheads="1"/>
            </p:cNvSpPr>
            <p:nvPr/>
          </p:nvSpPr>
          <p:spPr bwMode="auto">
            <a:xfrm>
              <a:off x="1999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h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3734" name="Text Box 38"/>
            <p:cNvSpPr txBox="1">
              <a:spLocks noChangeArrowheads="1"/>
            </p:cNvSpPr>
            <p:nvPr/>
          </p:nvSpPr>
          <p:spPr bwMode="auto">
            <a:xfrm>
              <a:off x="895" y="1087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g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92150"/>
            <a:ext cx="5113337" cy="503238"/>
          </a:xfrm>
          <a:solidFill>
            <a:schemeClr val="folHlink"/>
          </a:solidFill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zh-CN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求支撑树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的方法：破圈法和避圈法</a:t>
            </a:r>
          </a:p>
        </p:txBody>
      </p:sp>
      <p:sp>
        <p:nvSpPr>
          <p:cNvPr id="340996" name="Text Box 4"/>
          <p:cNvSpPr txBox="1">
            <a:spLocks noChangeArrowheads="1"/>
          </p:cNvSpPr>
          <p:nvPr/>
        </p:nvSpPr>
        <p:spPr bwMode="auto">
          <a:xfrm>
            <a:off x="247650" y="133985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SzTx/>
              <a:defRPr/>
            </a:pP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细黑" pitchFamily="2" charset="-122"/>
                <a:cs typeface="+mn-cs"/>
              </a:rPr>
              <a:t>破圈法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52488" y="2135188"/>
            <a:ext cx="2652712" cy="1235075"/>
            <a:chOff x="249" y="662"/>
            <a:chExt cx="1959" cy="1114"/>
          </a:xfrm>
        </p:grpSpPr>
        <p:sp>
          <p:nvSpPr>
            <p:cNvPr id="102437" name="Line 6"/>
            <p:cNvSpPr>
              <a:spLocks noChangeShapeType="1"/>
            </p:cNvSpPr>
            <p:nvPr/>
          </p:nvSpPr>
          <p:spPr bwMode="auto">
            <a:xfrm flipV="1">
              <a:off x="249" y="698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8" name="Line 7"/>
            <p:cNvSpPr>
              <a:spLocks noChangeShapeType="1"/>
            </p:cNvSpPr>
            <p:nvPr/>
          </p:nvSpPr>
          <p:spPr bwMode="auto">
            <a:xfrm>
              <a:off x="768" y="672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9" name="Line 8"/>
            <p:cNvSpPr>
              <a:spLocks noChangeShapeType="1"/>
            </p:cNvSpPr>
            <p:nvPr/>
          </p:nvSpPr>
          <p:spPr bwMode="auto">
            <a:xfrm>
              <a:off x="249" y="1236"/>
              <a:ext cx="482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0" name="Line 9"/>
            <p:cNvSpPr>
              <a:spLocks noChangeShapeType="1"/>
            </p:cNvSpPr>
            <p:nvPr/>
          </p:nvSpPr>
          <p:spPr bwMode="auto">
            <a:xfrm flipV="1">
              <a:off x="768" y="67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1" name="Line 10"/>
            <p:cNvSpPr>
              <a:spLocks noChangeShapeType="1"/>
            </p:cNvSpPr>
            <p:nvPr/>
          </p:nvSpPr>
          <p:spPr bwMode="auto">
            <a:xfrm>
              <a:off x="1693" y="698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2" name="Line 11"/>
            <p:cNvSpPr>
              <a:spLocks noChangeShapeType="1"/>
            </p:cNvSpPr>
            <p:nvPr/>
          </p:nvSpPr>
          <p:spPr bwMode="auto">
            <a:xfrm flipV="1">
              <a:off x="1690" y="1236"/>
              <a:ext cx="484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3" name="Line 12"/>
            <p:cNvSpPr>
              <a:spLocks noChangeShapeType="1"/>
            </p:cNvSpPr>
            <p:nvPr/>
          </p:nvSpPr>
          <p:spPr bwMode="auto">
            <a:xfrm flipH="1" flipV="1">
              <a:off x="1692" y="662"/>
              <a:ext cx="516" cy="5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4" name="Line 13"/>
            <p:cNvSpPr>
              <a:spLocks noChangeShapeType="1"/>
            </p:cNvSpPr>
            <p:nvPr/>
          </p:nvSpPr>
          <p:spPr bwMode="auto">
            <a:xfrm>
              <a:off x="791" y="1775"/>
              <a:ext cx="90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5" name="Line 14"/>
            <p:cNvSpPr>
              <a:spLocks noChangeShapeType="1"/>
            </p:cNvSpPr>
            <p:nvPr/>
          </p:nvSpPr>
          <p:spPr bwMode="auto">
            <a:xfrm flipV="1">
              <a:off x="791" y="698"/>
              <a:ext cx="902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191000" y="2074863"/>
            <a:ext cx="3581400" cy="1295400"/>
            <a:chOff x="2496" y="672"/>
            <a:chExt cx="2727" cy="1114"/>
          </a:xfrm>
        </p:grpSpPr>
        <p:grpSp>
          <p:nvGrpSpPr>
            <p:cNvPr id="102427" name="Group 16"/>
            <p:cNvGrpSpPr>
              <a:grpSpLocks/>
            </p:cNvGrpSpPr>
            <p:nvPr/>
          </p:nvGrpSpPr>
          <p:grpSpPr bwMode="auto">
            <a:xfrm>
              <a:off x="3264" y="672"/>
              <a:ext cx="1959" cy="1114"/>
              <a:chOff x="3264" y="672"/>
              <a:chExt cx="1959" cy="1114"/>
            </a:xfrm>
          </p:grpSpPr>
          <p:sp>
            <p:nvSpPr>
              <p:cNvPr id="102429" name="Line 17"/>
              <p:cNvSpPr>
                <a:spLocks noChangeShapeType="1"/>
              </p:cNvSpPr>
              <p:nvPr/>
            </p:nvSpPr>
            <p:spPr bwMode="auto">
              <a:xfrm flipV="1">
                <a:off x="3264" y="708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0" name="Line 18"/>
              <p:cNvSpPr>
                <a:spLocks noChangeShapeType="1"/>
              </p:cNvSpPr>
              <p:nvPr/>
            </p:nvSpPr>
            <p:spPr bwMode="auto">
              <a:xfrm>
                <a:off x="3746" y="708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1" name="Line 19"/>
              <p:cNvSpPr>
                <a:spLocks noChangeShapeType="1"/>
              </p:cNvSpPr>
              <p:nvPr/>
            </p:nvSpPr>
            <p:spPr bwMode="auto">
              <a:xfrm>
                <a:off x="3806" y="708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2" name="Line 20"/>
              <p:cNvSpPr>
                <a:spLocks noChangeShapeType="1"/>
              </p:cNvSpPr>
              <p:nvPr/>
            </p:nvSpPr>
            <p:spPr bwMode="auto">
              <a:xfrm>
                <a:off x="4708" y="708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3" name="Line 21"/>
              <p:cNvSpPr>
                <a:spLocks noChangeShapeType="1"/>
              </p:cNvSpPr>
              <p:nvPr/>
            </p:nvSpPr>
            <p:spPr bwMode="auto">
              <a:xfrm flipV="1">
                <a:off x="4705" y="1246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4" name="Line 22"/>
              <p:cNvSpPr>
                <a:spLocks noChangeShapeType="1"/>
              </p:cNvSpPr>
              <p:nvPr/>
            </p:nvSpPr>
            <p:spPr bwMode="auto">
              <a:xfrm flipH="1" flipV="1">
                <a:off x="4707" y="672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5" name="Line 23"/>
              <p:cNvSpPr>
                <a:spLocks noChangeShapeType="1"/>
              </p:cNvSpPr>
              <p:nvPr/>
            </p:nvSpPr>
            <p:spPr bwMode="auto">
              <a:xfrm>
                <a:off x="3806" y="1785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6" name="Line 24"/>
              <p:cNvSpPr>
                <a:spLocks noChangeShapeType="1"/>
              </p:cNvSpPr>
              <p:nvPr/>
            </p:nvSpPr>
            <p:spPr bwMode="auto">
              <a:xfrm flipV="1">
                <a:off x="3806" y="708"/>
                <a:ext cx="902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28" name="AutoShape 25"/>
            <p:cNvSpPr>
              <a:spLocks noChangeArrowheads="1"/>
            </p:cNvSpPr>
            <p:nvPr/>
          </p:nvSpPr>
          <p:spPr bwMode="auto">
            <a:xfrm>
              <a:off x="2496" y="1104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257800" y="3827463"/>
            <a:ext cx="2590800" cy="1905000"/>
            <a:chOff x="3312" y="2064"/>
            <a:chExt cx="1959" cy="1607"/>
          </a:xfrm>
        </p:grpSpPr>
        <p:grpSp>
          <p:nvGrpSpPr>
            <p:cNvPr id="102418" name="Group 27"/>
            <p:cNvGrpSpPr>
              <a:grpSpLocks/>
            </p:cNvGrpSpPr>
            <p:nvPr/>
          </p:nvGrpSpPr>
          <p:grpSpPr bwMode="auto">
            <a:xfrm>
              <a:off x="3312" y="2544"/>
              <a:ext cx="1959" cy="1127"/>
              <a:chOff x="3312" y="2736"/>
              <a:chExt cx="1959" cy="1127"/>
            </a:xfrm>
          </p:grpSpPr>
          <p:sp>
            <p:nvSpPr>
              <p:cNvPr id="102420" name="Line 28"/>
              <p:cNvSpPr>
                <a:spLocks noChangeShapeType="1"/>
              </p:cNvSpPr>
              <p:nvPr/>
            </p:nvSpPr>
            <p:spPr bwMode="auto">
              <a:xfrm flipV="1">
                <a:off x="3312" y="27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1" name="Line 29"/>
              <p:cNvSpPr>
                <a:spLocks noChangeShapeType="1"/>
              </p:cNvSpPr>
              <p:nvPr/>
            </p:nvSpPr>
            <p:spPr bwMode="auto">
              <a:xfrm>
                <a:off x="3794" y="27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2" name="Line 30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3" name="Line 31"/>
              <p:cNvSpPr>
                <a:spLocks noChangeShapeType="1"/>
              </p:cNvSpPr>
              <p:nvPr/>
            </p:nvSpPr>
            <p:spPr bwMode="auto">
              <a:xfrm>
                <a:off x="4752" y="2784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4" name="Line 32"/>
              <p:cNvSpPr>
                <a:spLocks noChangeShapeType="1"/>
              </p:cNvSpPr>
              <p:nvPr/>
            </p:nvSpPr>
            <p:spPr bwMode="auto">
              <a:xfrm flipV="1">
                <a:off x="4753" y="33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5" name="Line 33"/>
              <p:cNvSpPr>
                <a:spLocks noChangeShapeType="1"/>
              </p:cNvSpPr>
              <p:nvPr/>
            </p:nvSpPr>
            <p:spPr bwMode="auto">
              <a:xfrm flipH="1" flipV="1">
                <a:off x="4755" y="2736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26" name="Line 34"/>
              <p:cNvSpPr>
                <a:spLocks noChangeShapeType="1"/>
              </p:cNvSpPr>
              <p:nvPr/>
            </p:nvSpPr>
            <p:spPr bwMode="auto">
              <a:xfrm>
                <a:off x="3840" y="3862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19" name="AutoShape 35"/>
            <p:cNvSpPr>
              <a:spLocks noChangeArrowheads="1"/>
            </p:cNvSpPr>
            <p:nvPr/>
          </p:nvSpPr>
          <p:spPr bwMode="auto">
            <a:xfrm>
              <a:off x="4224" y="2064"/>
              <a:ext cx="336" cy="33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914400" y="4132263"/>
            <a:ext cx="3733800" cy="1371600"/>
            <a:chOff x="288" y="2496"/>
            <a:chExt cx="2688" cy="1113"/>
          </a:xfrm>
        </p:grpSpPr>
        <p:grpSp>
          <p:nvGrpSpPr>
            <p:cNvPr id="102410" name="Group 37"/>
            <p:cNvGrpSpPr>
              <a:grpSpLocks/>
            </p:cNvGrpSpPr>
            <p:nvPr/>
          </p:nvGrpSpPr>
          <p:grpSpPr bwMode="auto">
            <a:xfrm>
              <a:off x="288" y="2496"/>
              <a:ext cx="1959" cy="1113"/>
              <a:chOff x="288" y="2736"/>
              <a:chExt cx="1959" cy="1113"/>
            </a:xfrm>
          </p:grpSpPr>
          <p:sp>
            <p:nvSpPr>
              <p:cNvPr id="102412" name="Line 38"/>
              <p:cNvSpPr>
                <a:spLocks noChangeShapeType="1"/>
              </p:cNvSpPr>
              <p:nvPr/>
            </p:nvSpPr>
            <p:spPr bwMode="auto">
              <a:xfrm flipV="1">
                <a:off x="288" y="27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3" name="Line 39"/>
              <p:cNvSpPr>
                <a:spLocks noChangeShapeType="1"/>
              </p:cNvSpPr>
              <p:nvPr/>
            </p:nvSpPr>
            <p:spPr bwMode="auto">
              <a:xfrm>
                <a:off x="770" y="27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4" name="Line 40"/>
              <p:cNvSpPr>
                <a:spLocks noChangeShapeType="1"/>
              </p:cNvSpPr>
              <p:nvPr/>
            </p:nvSpPr>
            <p:spPr bwMode="auto">
              <a:xfrm>
                <a:off x="830" y="2772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5" name="Line 41"/>
              <p:cNvSpPr>
                <a:spLocks noChangeShapeType="1"/>
              </p:cNvSpPr>
              <p:nvPr/>
            </p:nvSpPr>
            <p:spPr bwMode="auto">
              <a:xfrm>
                <a:off x="1731" y="2772"/>
                <a:ext cx="0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6" name="Line 42"/>
              <p:cNvSpPr>
                <a:spLocks noChangeShapeType="1"/>
              </p:cNvSpPr>
              <p:nvPr/>
            </p:nvSpPr>
            <p:spPr bwMode="auto">
              <a:xfrm flipV="1">
                <a:off x="1729" y="33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17" name="Line 43"/>
              <p:cNvSpPr>
                <a:spLocks noChangeShapeType="1"/>
              </p:cNvSpPr>
              <p:nvPr/>
            </p:nvSpPr>
            <p:spPr bwMode="auto">
              <a:xfrm flipH="1" flipV="1">
                <a:off x="1731" y="2736"/>
                <a:ext cx="516" cy="5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11" name="AutoShape 44"/>
            <p:cNvSpPr>
              <a:spLocks noChangeArrowheads="1"/>
            </p:cNvSpPr>
            <p:nvPr/>
          </p:nvSpPr>
          <p:spPr bwMode="auto">
            <a:xfrm>
              <a:off x="2640" y="3024"/>
              <a:ext cx="336" cy="336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1038" name="Oval 46"/>
          <p:cNvSpPr>
            <a:spLocks noChangeArrowheads="1"/>
          </p:cNvSpPr>
          <p:nvPr/>
        </p:nvSpPr>
        <p:spPr bwMode="auto">
          <a:xfrm>
            <a:off x="684213" y="1916113"/>
            <a:ext cx="1079500" cy="1728787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1039" name="Oval 47"/>
          <p:cNvSpPr>
            <a:spLocks noChangeArrowheads="1"/>
          </p:cNvSpPr>
          <p:nvPr/>
        </p:nvSpPr>
        <p:spPr bwMode="auto">
          <a:xfrm rot="2878423">
            <a:off x="6156326" y="1628775"/>
            <a:ext cx="1439862" cy="2592387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1040" name="Oval 48"/>
          <p:cNvSpPr>
            <a:spLocks noChangeArrowheads="1"/>
          </p:cNvSpPr>
          <p:nvPr/>
        </p:nvSpPr>
        <p:spPr bwMode="auto">
          <a:xfrm>
            <a:off x="5437188" y="4219575"/>
            <a:ext cx="2663825" cy="1728788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4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4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4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38" grpId="0" animBg="1"/>
      <p:bldP spid="341039" grpId="0" animBg="1"/>
      <p:bldP spid="3410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5" name="Group 4"/>
          <p:cNvGrpSpPr>
            <a:grpSpLocks/>
          </p:cNvGrpSpPr>
          <p:nvPr/>
        </p:nvGrpSpPr>
        <p:grpSpPr bwMode="auto">
          <a:xfrm>
            <a:off x="311150" y="1484313"/>
            <a:ext cx="3109913" cy="1766887"/>
            <a:chOff x="336" y="384"/>
            <a:chExt cx="1959" cy="1113"/>
          </a:xfrm>
        </p:grpSpPr>
        <p:sp>
          <p:nvSpPr>
            <p:cNvPr id="103436" name="Line 5"/>
            <p:cNvSpPr>
              <a:spLocks noChangeShapeType="1"/>
            </p:cNvSpPr>
            <p:nvPr/>
          </p:nvSpPr>
          <p:spPr bwMode="auto">
            <a:xfrm flipV="1">
              <a:off x="336" y="420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7" name="Line 6"/>
            <p:cNvSpPr>
              <a:spLocks noChangeShapeType="1"/>
            </p:cNvSpPr>
            <p:nvPr/>
          </p:nvSpPr>
          <p:spPr bwMode="auto">
            <a:xfrm>
              <a:off x="818" y="420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8" name="Line 7"/>
            <p:cNvSpPr>
              <a:spLocks noChangeShapeType="1"/>
            </p:cNvSpPr>
            <p:nvPr/>
          </p:nvSpPr>
          <p:spPr bwMode="auto">
            <a:xfrm>
              <a:off x="878" y="420"/>
              <a:ext cx="90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9" name="Line 8"/>
            <p:cNvSpPr>
              <a:spLocks noChangeShapeType="1"/>
            </p:cNvSpPr>
            <p:nvPr/>
          </p:nvSpPr>
          <p:spPr bwMode="auto">
            <a:xfrm>
              <a:off x="1780" y="420"/>
              <a:ext cx="1" cy="10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40" name="Line 9"/>
            <p:cNvSpPr>
              <a:spLocks noChangeShapeType="1"/>
            </p:cNvSpPr>
            <p:nvPr/>
          </p:nvSpPr>
          <p:spPr bwMode="auto">
            <a:xfrm flipV="1">
              <a:off x="1777" y="958"/>
              <a:ext cx="484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41" name="Line 10"/>
            <p:cNvSpPr>
              <a:spLocks noChangeShapeType="1"/>
            </p:cNvSpPr>
            <p:nvPr/>
          </p:nvSpPr>
          <p:spPr bwMode="auto">
            <a:xfrm flipH="1" flipV="1">
              <a:off x="1779" y="384"/>
              <a:ext cx="516" cy="5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816350" y="1541463"/>
            <a:ext cx="4427538" cy="1709737"/>
            <a:chOff x="2544" y="420"/>
            <a:chExt cx="2789" cy="1077"/>
          </a:xfrm>
        </p:grpSpPr>
        <p:grpSp>
          <p:nvGrpSpPr>
            <p:cNvPr id="103429" name="Group 12"/>
            <p:cNvGrpSpPr>
              <a:grpSpLocks/>
            </p:cNvGrpSpPr>
            <p:nvPr/>
          </p:nvGrpSpPr>
          <p:grpSpPr bwMode="auto">
            <a:xfrm>
              <a:off x="3408" y="420"/>
              <a:ext cx="1925" cy="1077"/>
              <a:chOff x="3408" y="420"/>
              <a:chExt cx="1925" cy="1077"/>
            </a:xfrm>
          </p:grpSpPr>
          <p:sp>
            <p:nvSpPr>
              <p:cNvPr id="103431" name="Line 13"/>
              <p:cNvSpPr>
                <a:spLocks noChangeShapeType="1"/>
              </p:cNvSpPr>
              <p:nvPr/>
            </p:nvSpPr>
            <p:spPr bwMode="auto">
              <a:xfrm flipV="1">
                <a:off x="3408" y="420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2" name="Line 14"/>
              <p:cNvSpPr>
                <a:spLocks noChangeShapeType="1"/>
              </p:cNvSpPr>
              <p:nvPr/>
            </p:nvSpPr>
            <p:spPr bwMode="auto">
              <a:xfrm>
                <a:off x="3890" y="42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3" name="Line 15"/>
              <p:cNvSpPr>
                <a:spLocks noChangeShapeType="1"/>
              </p:cNvSpPr>
              <p:nvPr/>
            </p:nvSpPr>
            <p:spPr bwMode="auto">
              <a:xfrm>
                <a:off x="3950" y="420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4" name="Line 16"/>
              <p:cNvSpPr>
                <a:spLocks noChangeShapeType="1"/>
              </p:cNvSpPr>
              <p:nvPr/>
            </p:nvSpPr>
            <p:spPr bwMode="auto">
              <a:xfrm>
                <a:off x="4852" y="42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5" name="Line 17"/>
              <p:cNvSpPr>
                <a:spLocks noChangeShapeType="1"/>
              </p:cNvSpPr>
              <p:nvPr/>
            </p:nvSpPr>
            <p:spPr bwMode="auto">
              <a:xfrm flipV="1">
                <a:off x="4849" y="958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3430" name="AutoShape 18"/>
            <p:cNvSpPr>
              <a:spLocks noChangeArrowheads="1"/>
            </p:cNvSpPr>
            <p:nvPr/>
          </p:nvSpPr>
          <p:spPr bwMode="auto">
            <a:xfrm>
              <a:off x="2544" y="816"/>
              <a:ext cx="384" cy="336"/>
            </a:xfrm>
            <a:prstGeom prst="rightArrow">
              <a:avLst>
                <a:gd name="adj1" fmla="val 50000"/>
                <a:gd name="adj2" fmla="val 2857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2035" name="Oval 19"/>
          <p:cNvSpPr>
            <a:spLocks noChangeArrowheads="1"/>
          </p:cNvSpPr>
          <p:nvPr/>
        </p:nvSpPr>
        <p:spPr bwMode="auto">
          <a:xfrm>
            <a:off x="2124075" y="1412875"/>
            <a:ext cx="1368425" cy="2016125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66006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428" name="Text Box 20"/>
          <p:cNvSpPr txBox="1">
            <a:spLocks noChangeArrowheads="1"/>
          </p:cNvSpPr>
          <p:nvPr/>
        </p:nvSpPr>
        <p:spPr bwMode="auto">
          <a:xfrm>
            <a:off x="5867400" y="3500438"/>
            <a:ext cx="17287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zh-CN" altLang="en-US"/>
              <a:t>部分树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3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250825" y="1098550"/>
            <a:ext cx="1098550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细黑" pitchFamily="2" charset="-122"/>
                <a:cs typeface="+mn-cs"/>
              </a:rPr>
              <a:t>避圈法</a:t>
            </a:r>
          </a:p>
        </p:txBody>
      </p:sp>
      <p:grpSp>
        <p:nvGrpSpPr>
          <p:cNvPr id="104450" name="Group 5"/>
          <p:cNvGrpSpPr>
            <a:grpSpLocks/>
          </p:cNvGrpSpPr>
          <p:nvPr/>
        </p:nvGrpSpPr>
        <p:grpSpPr bwMode="auto">
          <a:xfrm>
            <a:off x="73025" y="1627188"/>
            <a:ext cx="3635375" cy="2397125"/>
            <a:chOff x="144" y="35"/>
            <a:chExt cx="2688" cy="1793"/>
          </a:xfrm>
        </p:grpSpPr>
        <p:grpSp>
          <p:nvGrpSpPr>
            <p:cNvPr id="104514" name="Group 6"/>
            <p:cNvGrpSpPr>
              <a:grpSpLocks/>
            </p:cNvGrpSpPr>
            <p:nvPr/>
          </p:nvGrpSpPr>
          <p:grpSpPr bwMode="auto">
            <a:xfrm>
              <a:off x="384" y="336"/>
              <a:ext cx="1959" cy="1114"/>
              <a:chOff x="384" y="336"/>
              <a:chExt cx="1959" cy="1114"/>
            </a:xfrm>
          </p:grpSpPr>
          <p:sp>
            <p:nvSpPr>
              <p:cNvPr id="104521" name="Line 7"/>
              <p:cNvSpPr>
                <a:spLocks noChangeShapeType="1"/>
              </p:cNvSpPr>
              <p:nvPr/>
            </p:nvSpPr>
            <p:spPr bwMode="auto">
              <a:xfrm flipV="1">
                <a:off x="384" y="372"/>
                <a:ext cx="482" cy="5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2" name="Line 8"/>
              <p:cNvSpPr>
                <a:spLocks noChangeShapeType="1"/>
              </p:cNvSpPr>
              <p:nvPr/>
            </p:nvSpPr>
            <p:spPr bwMode="auto">
              <a:xfrm>
                <a:off x="903" y="346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3" name="Line 9"/>
              <p:cNvSpPr>
                <a:spLocks noChangeShapeType="1"/>
              </p:cNvSpPr>
              <p:nvPr/>
            </p:nvSpPr>
            <p:spPr bwMode="auto">
              <a:xfrm>
                <a:off x="384" y="910"/>
                <a:ext cx="482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4" name="Line 10"/>
              <p:cNvSpPr>
                <a:spLocks noChangeShapeType="1"/>
              </p:cNvSpPr>
              <p:nvPr/>
            </p:nvSpPr>
            <p:spPr bwMode="auto">
              <a:xfrm flipV="1">
                <a:off x="903" y="346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5" name="Line 11"/>
              <p:cNvSpPr>
                <a:spLocks noChangeShapeType="1"/>
              </p:cNvSpPr>
              <p:nvPr/>
            </p:nvSpPr>
            <p:spPr bwMode="auto">
              <a:xfrm>
                <a:off x="1828" y="372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6" name="Line 12"/>
              <p:cNvSpPr>
                <a:spLocks noChangeShapeType="1"/>
              </p:cNvSpPr>
              <p:nvPr/>
            </p:nvSpPr>
            <p:spPr bwMode="auto">
              <a:xfrm flipV="1">
                <a:off x="1825" y="910"/>
                <a:ext cx="484" cy="5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7" name="Line 13"/>
              <p:cNvSpPr>
                <a:spLocks noChangeShapeType="1"/>
              </p:cNvSpPr>
              <p:nvPr/>
            </p:nvSpPr>
            <p:spPr bwMode="auto">
              <a:xfrm flipH="1" flipV="1">
                <a:off x="1827" y="336"/>
                <a:ext cx="516" cy="5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8" name="Line 14"/>
              <p:cNvSpPr>
                <a:spLocks noChangeShapeType="1"/>
              </p:cNvSpPr>
              <p:nvPr/>
            </p:nvSpPr>
            <p:spPr bwMode="auto">
              <a:xfrm>
                <a:off x="926" y="1449"/>
                <a:ext cx="90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29" name="Line 15"/>
              <p:cNvSpPr>
                <a:spLocks noChangeShapeType="1"/>
              </p:cNvSpPr>
              <p:nvPr/>
            </p:nvSpPr>
            <p:spPr bwMode="auto">
              <a:xfrm flipV="1">
                <a:off x="926" y="372"/>
                <a:ext cx="902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4515" name="Text Box 16"/>
            <p:cNvSpPr txBox="1">
              <a:spLocks noChangeArrowheads="1"/>
            </p:cNvSpPr>
            <p:nvPr/>
          </p:nvSpPr>
          <p:spPr bwMode="auto">
            <a:xfrm>
              <a:off x="144" y="816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4516" name="Text Box 17"/>
            <p:cNvSpPr txBox="1">
              <a:spLocks noChangeArrowheads="1"/>
            </p:cNvSpPr>
            <p:nvPr/>
          </p:nvSpPr>
          <p:spPr bwMode="auto">
            <a:xfrm>
              <a:off x="720" y="1440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4517" name="Text Box 18"/>
            <p:cNvSpPr txBox="1">
              <a:spLocks noChangeArrowheads="1"/>
            </p:cNvSpPr>
            <p:nvPr/>
          </p:nvSpPr>
          <p:spPr bwMode="auto">
            <a:xfrm>
              <a:off x="624" y="35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4518" name="Text Box 19"/>
            <p:cNvSpPr txBox="1">
              <a:spLocks noChangeArrowheads="1"/>
            </p:cNvSpPr>
            <p:nvPr/>
          </p:nvSpPr>
          <p:spPr bwMode="auto">
            <a:xfrm>
              <a:off x="1776" y="1401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4519" name="Text Box 20"/>
            <p:cNvSpPr txBox="1">
              <a:spLocks noChangeArrowheads="1"/>
            </p:cNvSpPr>
            <p:nvPr/>
          </p:nvSpPr>
          <p:spPr bwMode="auto">
            <a:xfrm>
              <a:off x="1872" y="58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4520" name="Text Box 21"/>
            <p:cNvSpPr txBox="1">
              <a:spLocks noChangeArrowheads="1"/>
            </p:cNvSpPr>
            <p:nvPr/>
          </p:nvSpPr>
          <p:spPr bwMode="auto">
            <a:xfrm>
              <a:off x="2352" y="767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3806825" y="1557338"/>
            <a:ext cx="1233488" cy="1546225"/>
            <a:chOff x="2640" y="0"/>
            <a:chExt cx="912" cy="1157"/>
          </a:xfrm>
        </p:grpSpPr>
        <p:sp>
          <p:nvSpPr>
            <p:cNvPr id="104511" name="Line 23"/>
            <p:cNvSpPr>
              <a:spLocks noChangeShapeType="1"/>
            </p:cNvSpPr>
            <p:nvPr/>
          </p:nvSpPr>
          <p:spPr bwMode="auto">
            <a:xfrm flipV="1">
              <a:off x="2830" y="288"/>
              <a:ext cx="482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2" name="Text Box 24"/>
            <p:cNvSpPr txBox="1">
              <a:spLocks noChangeArrowheads="1"/>
            </p:cNvSpPr>
            <p:nvPr/>
          </p:nvSpPr>
          <p:spPr bwMode="auto">
            <a:xfrm>
              <a:off x="2640" y="768"/>
              <a:ext cx="480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4513" name="Text Box 25"/>
            <p:cNvSpPr txBox="1">
              <a:spLocks noChangeArrowheads="1"/>
            </p:cNvSpPr>
            <p:nvPr/>
          </p:nvSpPr>
          <p:spPr bwMode="auto">
            <a:xfrm>
              <a:off x="3072" y="0"/>
              <a:ext cx="4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 sz="2800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416425" y="1633538"/>
            <a:ext cx="1817688" cy="2251075"/>
            <a:chOff x="3120" y="48"/>
            <a:chExt cx="1344" cy="1684"/>
          </a:xfrm>
        </p:grpSpPr>
        <p:sp>
          <p:nvSpPr>
            <p:cNvPr id="104502" name="AutoShape 27"/>
            <p:cNvSpPr>
              <a:spLocks noChangeArrowheads="1"/>
            </p:cNvSpPr>
            <p:nvPr/>
          </p:nvSpPr>
          <p:spPr bwMode="auto">
            <a:xfrm>
              <a:off x="3120" y="768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503" name="Group 28"/>
            <p:cNvGrpSpPr>
              <a:grpSpLocks/>
            </p:cNvGrpSpPr>
            <p:nvPr/>
          </p:nvGrpSpPr>
          <p:grpSpPr bwMode="auto">
            <a:xfrm>
              <a:off x="3408" y="48"/>
              <a:ext cx="1056" cy="1684"/>
              <a:chOff x="3936" y="-48"/>
              <a:chExt cx="1056" cy="1684"/>
            </a:xfrm>
          </p:grpSpPr>
          <p:grpSp>
            <p:nvGrpSpPr>
              <p:cNvPr id="104504" name="Group 29"/>
              <p:cNvGrpSpPr>
                <a:grpSpLocks/>
              </p:cNvGrpSpPr>
              <p:nvPr/>
            </p:nvGrpSpPr>
            <p:grpSpPr bwMode="auto">
              <a:xfrm>
                <a:off x="3936" y="-48"/>
                <a:ext cx="912" cy="1157"/>
                <a:chOff x="2640" y="0"/>
                <a:chExt cx="912" cy="1157"/>
              </a:xfrm>
            </p:grpSpPr>
            <p:sp>
              <p:nvSpPr>
                <p:cNvPr id="10450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0" y="288"/>
                  <a:ext cx="482" cy="53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oval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0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640" y="768"/>
                  <a:ext cx="480" cy="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1</a:t>
                  </a:r>
                </a:p>
              </p:txBody>
            </p:sp>
            <p:sp>
              <p:nvSpPr>
                <p:cNvPr id="10451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072" y="0"/>
                  <a:ext cx="480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3</a:t>
                  </a:r>
                </a:p>
              </p:txBody>
            </p:sp>
          </p:grpSp>
          <p:grpSp>
            <p:nvGrpSpPr>
              <p:cNvPr id="104505" name="Group 33"/>
              <p:cNvGrpSpPr>
                <a:grpSpLocks/>
              </p:cNvGrpSpPr>
              <p:nvPr/>
            </p:nvGrpSpPr>
            <p:grpSpPr bwMode="auto">
              <a:xfrm>
                <a:off x="4126" y="768"/>
                <a:ext cx="866" cy="868"/>
                <a:chOff x="4126" y="768"/>
                <a:chExt cx="866" cy="868"/>
              </a:xfrm>
            </p:grpSpPr>
            <p:sp>
              <p:nvSpPr>
                <p:cNvPr id="104506" name="Line 34"/>
                <p:cNvSpPr>
                  <a:spLocks noChangeShapeType="1"/>
                </p:cNvSpPr>
                <p:nvPr/>
              </p:nvSpPr>
              <p:spPr bwMode="auto">
                <a:xfrm>
                  <a:off x="4126" y="768"/>
                  <a:ext cx="482" cy="53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512" y="1247"/>
                  <a:ext cx="480" cy="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2</a:t>
                  </a:r>
                </a:p>
              </p:txBody>
            </p:sp>
          </p:grpSp>
        </p:grp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4953000" y="4076700"/>
            <a:ext cx="3505200" cy="2519363"/>
            <a:chOff x="3312" y="2064"/>
            <a:chExt cx="2592" cy="1885"/>
          </a:xfrm>
        </p:grpSpPr>
        <p:sp>
          <p:nvSpPr>
            <p:cNvPr id="104487" name="AutoShape 37"/>
            <p:cNvSpPr>
              <a:spLocks noChangeArrowheads="1"/>
            </p:cNvSpPr>
            <p:nvPr/>
          </p:nvSpPr>
          <p:spPr bwMode="auto">
            <a:xfrm>
              <a:off x="4320" y="2064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488" name="Group 38"/>
            <p:cNvGrpSpPr>
              <a:grpSpLocks/>
            </p:cNvGrpSpPr>
            <p:nvPr/>
          </p:nvGrpSpPr>
          <p:grpSpPr bwMode="auto">
            <a:xfrm>
              <a:off x="3312" y="2265"/>
              <a:ext cx="2592" cy="1684"/>
              <a:chOff x="3360" y="2265"/>
              <a:chExt cx="2592" cy="1684"/>
            </a:xfrm>
          </p:grpSpPr>
          <p:grpSp>
            <p:nvGrpSpPr>
              <p:cNvPr id="104489" name="Group 39"/>
              <p:cNvGrpSpPr>
                <a:grpSpLocks/>
              </p:cNvGrpSpPr>
              <p:nvPr/>
            </p:nvGrpSpPr>
            <p:grpSpPr bwMode="auto">
              <a:xfrm>
                <a:off x="3360" y="2265"/>
                <a:ext cx="2112" cy="1684"/>
                <a:chOff x="4464" y="-48"/>
                <a:chExt cx="2112" cy="1684"/>
              </a:xfrm>
            </p:grpSpPr>
            <p:grpSp>
              <p:nvGrpSpPr>
                <p:cNvPr id="104492" name="Group 40"/>
                <p:cNvGrpSpPr>
                  <a:grpSpLocks/>
                </p:cNvGrpSpPr>
                <p:nvPr/>
              </p:nvGrpSpPr>
              <p:grpSpPr bwMode="auto">
                <a:xfrm>
                  <a:off x="4464" y="-48"/>
                  <a:ext cx="1057" cy="1684"/>
                  <a:chOff x="3936" y="-48"/>
                  <a:chExt cx="1057" cy="1684"/>
                </a:xfrm>
              </p:grpSpPr>
              <p:grpSp>
                <p:nvGrpSpPr>
                  <p:cNvPr id="104495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936" y="-48"/>
                    <a:ext cx="912" cy="1157"/>
                    <a:chOff x="2640" y="0"/>
                    <a:chExt cx="912" cy="1157"/>
                  </a:xfrm>
                </p:grpSpPr>
                <p:sp>
                  <p:nvSpPr>
                    <p:cNvPr id="104499" name="Line 4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30" y="288"/>
                      <a:ext cx="482" cy="53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oval" w="med" len="med"/>
                      <a:tailEnd type="oval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500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40" y="768"/>
                      <a:ext cx="480" cy="3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04501" name="Text Box 4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72" y="0"/>
                      <a:ext cx="480" cy="3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0449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4126" y="768"/>
                    <a:ext cx="867" cy="868"/>
                    <a:chOff x="4126" y="768"/>
                    <a:chExt cx="867" cy="868"/>
                  </a:xfrm>
                </p:grpSpPr>
                <p:sp>
                  <p:nvSpPr>
                    <p:cNvPr id="104497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6" y="768"/>
                      <a:ext cx="482" cy="53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oval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498" name="Text Box 4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12" y="1247"/>
                      <a:ext cx="481" cy="3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1pPr>
                      <a:lvl2pPr marL="742950" indent="-28575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2pPr>
                      <a:lvl3pPr marL="11430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3pPr>
                      <a:lvl4pPr marL="16002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4pPr>
                      <a:lvl5pPr marL="2057400" indent="-228600"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5pPr>
                      <a:lvl6pPr marL="25146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6pPr>
                      <a:lvl7pPr marL="29718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7pPr>
                      <a:lvl8pPr marL="34290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8pPr>
                      <a:lvl9pPr marL="3886200" indent="-228600" fontAlgn="base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85000"/>
                        <a:defRPr kumimoji="1" sz="2400" b="1">
                          <a:solidFill>
                            <a:schemeClr val="bg2"/>
                          </a:solidFill>
                          <a:latin typeface="Times New Roman" charset="0"/>
                          <a:ea typeface="华文细黑" charset="0"/>
                          <a:cs typeface="华文细黑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buSzTx/>
                      </a:pPr>
                      <a:r>
                        <a:rPr lang="en-US" altLang="zh-CN" sz="2800" i="1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v</a:t>
                      </a:r>
                      <a:r>
                        <a:rPr lang="en-US" altLang="zh-CN" sz="2800" baseline="-25000">
                          <a:solidFill>
                            <a:schemeClr val="tx1"/>
                          </a:solidFill>
                          <a:ea typeface="宋体" charset="0"/>
                          <a:cs typeface="宋体" charset="0"/>
                        </a:rPr>
                        <a:t>2</a:t>
                      </a:r>
                    </a:p>
                  </p:txBody>
                </p:sp>
              </p:grpSp>
            </p:grpSp>
            <p:sp>
              <p:nvSpPr>
                <p:cNvPr id="104493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5136" y="240"/>
                  <a:ext cx="9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9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6096" y="-48"/>
                  <a:ext cx="480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5</a:t>
                  </a:r>
                </a:p>
              </p:txBody>
            </p:sp>
          </p:grpSp>
          <p:sp>
            <p:nvSpPr>
              <p:cNvPr id="104490" name="Line 50"/>
              <p:cNvSpPr>
                <a:spLocks noChangeShapeType="1"/>
              </p:cNvSpPr>
              <p:nvPr/>
            </p:nvSpPr>
            <p:spPr bwMode="auto">
              <a:xfrm flipH="1" flipV="1">
                <a:off x="4992" y="2544"/>
                <a:ext cx="516" cy="5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91" name="Text Box 51"/>
              <p:cNvSpPr txBox="1">
                <a:spLocks noChangeArrowheads="1"/>
              </p:cNvSpPr>
              <p:nvPr/>
            </p:nvSpPr>
            <p:spPr bwMode="auto">
              <a:xfrm>
                <a:off x="5472" y="2784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6</a:t>
                </a:r>
              </a:p>
            </p:txBody>
          </p:sp>
        </p:grpSp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381000" y="4305300"/>
            <a:ext cx="3765550" cy="2251075"/>
            <a:chOff x="240" y="2361"/>
            <a:chExt cx="2784" cy="1684"/>
          </a:xfrm>
        </p:grpSpPr>
        <p:sp>
          <p:nvSpPr>
            <p:cNvPr id="104469" name="AutoShape 53"/>
            <p:cNvSpPr>
              <a:spLocks noChangeArrowheads="1"/>
            </p:cNvSpPr>
            <p:nvPr/>
          </p:nvSpPr>
          <p:spPr bwMode="auto">
            <a:xfrm>
              <a:off x="2688" y="3120"/>
              <a:ext cx="336" cy="192"/>
            </a:xfrm>
            <a:prstGeom prst="left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4470" name="Group 54"/>
            <p:cNvGrpSpPr>
              <a:grpSpLocks/>
            </p:cNvGrpSpPr>
            <p:nvPr/>
          </p:nvGrpSpPr>
          <p:grpSpPr bwMode="auto">
            <a:xfrm>
              <a:off x="240" y="2361"/>
              <a:ext cx="2592" cy="1684"/>
              <a:chOff x="240" y="2361"/>
              <a:chExt cx="2592" cy="1684"/>
            </a:xfrm>
          </p:grpSpPr>
          <p:grpSp>
            <p:nvGrpSpPr>
              <p:cNvPr id="104471" name="Group 55"/>
              <p:cNvGrpSpPr>
                <a:grpSpLocks/>
              </p:cNvGrpSpPr>
              <p:nvPr/>
            </p:nvGrpSpPr>
            <p:grpSpPr bwMode="auto">
              <a:xfrm>
                <a:off x="240" y="2361"/>
                <a:ext cx="2592" cy="1684"/>
                <a:chOff x="3360" y="2265"/>
                <a:chExt cx="2592" cy="1684"/>
              </a:xfrm>
            </p:grpSpPr>
            <p:grpSp>
              <p:nvGrpSpPr>
                <p:cNvPr id="104474" name="Group 56"/>
                <p:cNvGrpSpPr>
                  <a:grpSpLocks/>
                </p:cNvGrpSpPr>
                <p:nvPr/>
              </p:nvGrpSpPr>
              <p:grpSpPr bwMode="auto">
                <a:xfrm>
                  <a:off x="3360" y="2265"/>
                  <a:ext cx="2111" cy="1684"/>
                  <a:chOff x="4464" y="-48"/>
                  <a:chExt cx="2111" cy="1684"/>
                </a:xfrm>
              </p:grpSpPr>
              <p:grpSp>
                <p:nvGrpSpPr>
                  <p:cNvPr id="104477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4464" y="-48"/>
                    <a:ext cx="1055" cy="1684"/>
                    <a:chOff x="3936" y="-48"/>
                    <a:chExt cx="1055" cy="1684"/>
                  </a:xfrm>
                </p:grpSpPr>
                <p:grpSp>
                  <p:nvGrpSpPr>
                    <p:cNvPr id="104480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36" y="-48"/>
                      <a:ext cx="912" cy="1157"/>
                      <a:chOff x="2640" y="0"/>
                      <a:chExt cx="912" cy="1157"/>
                    </a:xfrm>
                  </p:grpSpPr>
                  <p:sp>
                    <p:nvSpPr>
                      <p:cNvPr id="104484" name="Line 5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830" y="288"/>
                        <a:ext cx="482" cy="53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oval" w="med" len="med"/>
                        <a:tailEnd type="oval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4485" name="Text Box 6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40" y="768"/>
                        <a:ext cx="480" cy="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04486" name="Text Box 6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072" y="0"/>
                        <a:ext cx="480" cy="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3</a:t>
                        </a:r>
                      </a:p>
                    </p:txBody>
                  </p:sp>
                </p:grpSp>
                <p:grpSp>
                  <p:nvGrpSpPr>
                    <p:cNvPr id="104481" name="Group 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26" y="768"/>
                      <a:ext cx="865" cy="868"/>
                      <a:chOff x="4126" y="768"/>
                      <a:chExt cx="865" cy="868"/>
                    </a:xfrm>
                  </p:grpSpPr>
                  <p:sp>
                    <p:nvSpPr>
                      <p:cNvPr id="104482" name="Line 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26" y="768"/>
                        <a:ext cx="482" cy="539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 type="oval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4483" name="Text Box 6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512" y="1248"/>
                        <a:ext cx="479" cy="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1pPr>
                        <a:lvl2pPr marL="742950" indent="-28575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2pPr>
                        <a:lvl3pPr marL="11430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3pPr>
                        <a:lvl4pPr marL="16002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4pPr>
                        <a:lvl5pPr marL="2057400" indent="-228600"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5pPr>
                        <a:lvl6pPr marL="25146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6pPr>
                        <a:lvl7pPr marL="29718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7pPr>
                        <a:lvl8pPr marL="34290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8pPr>
                        <a:lvl9pPr marL="3886200" indent="-228600" fontAlgn="base">
                          <a:lnSpc>
                            <a:spcPct val="12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SzPct val="85000"/>
                          <a:defRPr kumimoji="1" sz="2400" b="1">
                            <a:solidFill>
                              <a:schemeClr val="bg2"/>
                            </a:solidFill>
                            <a:latin typeface="Times New Roman" charset="0"/>
                            <a:ea typeface="华文细黑" charset="0"/>
                            <a:cs typeface="华文细黑" charset="0"/>
                          </a:defRPr>
                        </a:lvl9pPr>
                      </a:lstStyle>
                      <a:p>
                        <a:pPr>
                          <a:lnSpc>
                            <a:spcPct val="100000"/>
                          </a:lnSpc>
                          <a:buSzTx/>
                        </a:pPr>
                        <a:r>
                          <a:rPr lang="en-US" altLang="zh-CN" sz="2800" i="1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v</a:t>
                        </a:r>
                        <a:r>
                          <a:rPr lang="en-US" altLang="zh-CN" sz="2800" baseline="-25000">
                            <a:solidFill>
                              <a:schemeClr val="tx1"/>
                            </a:solidFill>
                            <a:ea typeface="宋体" charset="0"/>
                            <a:cs typeface="宋体" charset="0"/>
                          </a:rPr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104478" name="Line 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36" y="240"/>
                    <a:ext cx="96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79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5" y="-48"/>
                    <a:ext cx="480" cy="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5</a:t>
                    </a:r>
                  </a:p>
                </p:txBody>
              </p:sp>
            </p:grpSp>
            <p:sp>
              <p:nvSpPr>
                <p:cNvPr id="104475" name="Line 67"/>
                <p:cNvSpPr>
                  <a:spLocks noChangeShapeType="1"/>
                </p:cNvSpPr>
                <p:nvPr/>
              </p:nvSpPr>
              <p:spPr bwMode="auto">
                <a:xfrm flipH="1" flipV="1">
                  <a:off x="4992" y="2544"/>
                  <a:ext cx="516" cy="58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oval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7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471" y="2784"/>
                  <a:ext cx="481" cy="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1pPr>
                  <a:lvl2pPr marL="742950" indent="-28575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2pPr>
                  <a:lvl3pPr marL="11430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3pPr>
                  <a:lvl4pPr marL="16002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4pPr>
                  <a:lvl5pPr marL="2057400" indent="-228600"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5pPr>
                  <a:lvl6pPr marL="25146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6pPr>
                  <a:lvl7pPr marL="29718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7pPr>
                  <a:lvl8pPr marL="34290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8pPr>
                  <a:lvl9pPr marL="3886200" indent="-228600" fontAlgn="base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ct val="0"/>
                    </a:spcAft>
                    <a:buSzPct val="85000"/>
                    <a:defRPr kumimoji="1" sz="2400" b="1">
                      <a:solidFill>
                        <a:schemeClr val="bg2"/>
                      </a:solidFill>
                      <a:latin typeface="Times New Roman" charset="0"/>
                      <a:ea typeface="华文细黑" charset="0"/>
                      <a:cs typeface="华文细黑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buSzTx/>
                  </a:pPr>
                  <a:r>
                    <a:rPr lang="en-US" altLang="zh-CN" sz="2800" i="1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v</a:t>
                  </a:r>
                  <a:r>
                    <a:rPr lang="en-US" altLang="zh-CN" sz="2800" baseline="-25000">
                      <a:solidFill>
                        <a:schemeClr val="tx1"/>
                      </a:solidFill>
                      <a:ea typeface="宋体" charset="0"/>
                      <a:cs typeface="宋体" charset="0"/>
                    </a:rPr>
                    <a:t>6</a:t>
                  </a:r>
                </a:p>
              </p:txBody>
            </p:sp>
          </p:grpSp>
          <p:sp>
            <p:nvSpPr>
              <p:cNvPr id="104472" name="Line 69"/>
              <p:cNvSpPr>
                <a:spLocks noChangeShapeType="1"/>
              </p:cNvSpPr>
              <p:nvPr/>
            </p:nvSpPr>
            <p:spPr bwMode="auto">
              <a:xfrm>
                <a:off x="1872" y="2640"/>
                <a:ext cx="1" cy="10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73" name="Text Box 70"/>
              <p:cNvSpPr txBox="1">
                <a:spLocks noChangeArrowheads="1"/>
              </p:cNvSpPr>
              <p:nvPr/>
            </p:nvSpPr>
            <p:spPr bwMode="auto">
              <a:xfrm>
                <a:off x="1920" y="3601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4</a:t>
                </a:r>
              </a:p>
            </p:txBody>
          </p:sp>
        </p:grpSp>
      </p:grpSp>
      <p:grpSp>
        <p:nvGrpSpPr>
          <p:cNvPr id="22" name="Group 71"/>
          <p:cNvGrpSpPr>
            <a:grpSpLocks/>
          </p:cNvGrpSpPr>
          <p:nvPr/>
        </p:nvGrpSpPr>
        <p:grpSpPr bwMode="auto">
          <a:xfrm>
            <a:off x="5940425" y="1571625"/>
            <a:ext cx="3051175" cy="2251075"/>
            <a:chOff x="4128" y="-48"/>
            <a:chExt cx="2256" cy="1684"/>
          </a:xfrm>
        </p:grpSpPr>
        <p:grpSp>
          <p:nvGrpSpPr>
            <p:cNvPr id="104457" name="Group 72"/>
            <p:cNvGrpSpPr>
              <a:grpSpLocks/>
            </p:cNvGrpSpPr>
            <p:nvPr/>
          </p:nvGrpSpPr>
          <p:grpSpPr bwMode="auto">
            <a:xfrm>
              <a:off x="4272" y="-48"/>
              <a:ext cx="2112" cy="1684"/>
              <a:chOff x="4464" y="-48"/>
              <a:chExt cx="2112" cy="1684"/>
            </a:xfrm>
          </p:grpSpPr>
          <p:grpSp>
            <p:nvGrpSpPr>
              <p:cNvPr id="104459" name="Group 73"/>
              <p:cNvGrpSpPr>
                <a:grpSpLocks/>
              </p:cNvGrpSpPr>
              <p:nvPr/>
            </p:nvGrpSpPr>
            <p:grpSpPr bwMode="auto">
              <a:xfrm>
                <a:off x="4464" y="-48"/>
                <a:ext cx="1057" cy="1684"/>
                <a:chOff x="3936" y="-48"/>
                <a:chExt cx="1057" cy="1684"/>
              </a:xfrm>
            </p:grpSpPr>
            <p:grpSp>
              <p:nvGrpSpPr>
                <p:cNvPr id="104462" name="Group 74"/>
                <p:cNvGrpSpPr>
                  <a:grpSpLocks/>
                </p:cNvGrpSpPr>
                <p:nvPr/>
              </p:nvGrpSpPr>
              <p:grpSpPr bwMode="auto">
                <a:xfrm>
                  <a:off x="3936" y="-48"/>
                  <a:ext cx="912" cy="1157"/>
                  <a:chOff x="2640" y="0"/>
                  <a:chExt cx="912" cy="1157"/>
                </a:xfrm>
              </p:grpSpPr>
              <p:sp>
                <p:nvSpPr>
                  <p:cNvPr id="104466" name="Line 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0" y="288"/>
                    <a:ext cx="482" cy="53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oval" w="med" len="med"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67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40" y="768"/>
                    <a:ext cx="480" cy="3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1</a:t>
                    </a:r>
                  </a:p>
                </p:txBody>
              </p:sp>
              <p:sp>
                <p:nvSpPr>
                  <p:cNvPr id="104468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72" y="0"/>
                    <a:ext cx="480" cy="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04463" name="Group 78"/>
                <p:cNvGrpSpPr>
                  <a:grpSpLocks/>
                </p:cNvGrpSpPr>
                <p:nvPr/>
              </p:nvGrpSpPr>
              <p:grpSpPr bwMode="auto">
                <a:xfrm>
                  <a:off x="4126" y="768"/>
                  <a:ext cx="867" cy="868"/>
                  <a:chOff x="4126" y="768"/>
                  <a:chExt cx="867" cy="868"/>
                </a:xfrm>
              </p:grpSpPr>
              <p:sp>
                <p:nvSpPr>
                  <p:cNvPr id="104464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4126" y="768"/>
                    <a:ext cx="482" cy="53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65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3" y="1247"/>
                    <a:ext cx="480" cy="3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1pPr>
                    <a:lvl2pPr marL="742950" indent="-28575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2pPr>
                    <a:lvl3pPr marL="11430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3pPr>
                    <a:lvl4pPr marL="16002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4pPr>
                    <a:lvl5pPr marL="2057400" indent="-228600"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5pPr>
                    <a:lvl6pPr marL="25146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6pPr>
                    <a:lvl7pPr marL="29718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7pPr>
                    <a:lvl8pPr marL="34290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8pPr>
                    <a:lvl9pPr marL="3886200" indent="-228600" fontAlgn="base">
                      <a:lnSpc>
                        <a:spcPct val="12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SzPct val="85000"/>
                      <a:defRPr kumimoji="1" sz="2400" b="1">
                        <a:solidFill>
                          <a:schemeClr val="bg2"/>
                        </a:solidFill>
                        <a:latin typeface="Times New Roman" charset="0"/>
                        <a:ea typeface="华文细黑" charset="0"/>
                        <a:cs typeface="华文细黑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buSzTx/>
                    </a:pPr>
                    <a:r>
                      <a:rPr lang="en-US" altLang="zh-CN" sz="2800" i="1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v</a:t>
                    </a:r>
                    <a:r>
                      <a:rPr lang="en-US" altLang="zh-CN" sz="2800" baseline="-25000">
                        <a:solidFill>
                          <a:schemeClr val="tx1"/>
                        </a:solidFill>
                        <a:ea typeface="宋体" charset="0"/>
                        <a:cs typeface="宋体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104460" name="Line 81"/>
              <p:cNvSpPr>
                <a:spLocks noChangeShapeType="1"/>
              </p:cNvSpPr>
              <p:nvPr/>
            </p:nvSpPr>
            <p:spPr bwMode="auto">
              <a:xfrm flipV="1">
                <a:off x="5136" y="240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61" name="Text Box 82"/>
              <p:cNvSpPr txBox="1">
                <a:spLocks noChangeArrowheads="1"/>
              </p:cNvSpPr>
              <p:nvPr/>
            </p:nvSpPr>
            <p:spPr bwMode="auto">
              <a:xfrm>
                <a:off x="6096" y="-48"/>
                <a:ext cx="480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1pPr>
                <a:lvl2pPr marL="742950" indent="-28575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2pPr>
                <a:lvl3pPr marL="11430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3pPr>
                <a:lvl4pPr marL="16002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4pPr>
                <a:lvl5pPr marL="2057400" indent="-228600"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SzPct val="85000"/>
                  <a:defRPr kumimoji="1" sz="2400" b="1">
                    <a:solidFill>
                      <a:schemeClr val="bg2"/>
                    </a:solidFill>
                    <a:latin typeface="Times New Roman" charset="0"/>
                    <a:ea typeface="华文细黑" charset="0"/>
                    <a:cs typeface="华文细黑" charset="0"/>
                  </a:defRPr>
                </a:lvl9pPr>
              </a:lstStyle>
              <a:p>
                <a:pPr>
                  <a:lnSpc>
                    <a:spcPct val="100000"/>
                  </a:lnSpc>
                  <a:buSzTx/>
                </a:pPr>
                <a:r>
                  <a:rPr lang="en-US" altLang="zh-CN" sz="2800" i="1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v</a:t>
                </a:r>
                <a:r>
                  <a:rPr lang="en-US" altLang="zh-CN" sz="2800" baseline="-25000">
                    <a:solidFill>
                      <a:schemeClr val="tx1"/>
                    </a:solidFill>
                    <a:ea typeface="宋体" charset="0"/>
                    <a:cs typeface="宋体" charset="0"/>
                  </a:rPr>
                  <a:t>5</a:t>
                </a:r>
              </a:p>
            </p:txBody>
          </p:sp>
        </p:grpSp>
        <p:sp>
          <p:nvSpPr>
            <p:cNvPr id="104458" name="AutoShape 83"/>
            <p:cNvSpPr>
              <a:spLocks noChangeArrowheads="1"/>
            </p:cNvSpPr>
            <p:nvPr/>
          </p:nvSpPr>
          <p:spPr bwMode="auto">
            <a:xfrm>
              <a:off x="4128" y="672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Rectangle 3"/>
          <p:cNvSpPr txBox="1">
            <a:spLocks noChangeArrowheads="1"/>
          </p:cNvSpPr>
          <p:nvPr/>
        </p:nvSpPr>
        <p:spPr bwMode="auto">
          <a:xfrm>
            <a:off x="179388" y="692150"/>
            <a:ext cx="5113337" cy="5032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SzPct val="85000"/>
              <a:buChar char="•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华文细黑" charset="0"/>
              </a:defRPr>
            </a:lvl1pPr>
            <a:lvl2pPr marL="8302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n"/>
              <a:defRPr kumimoji="1" sz="26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华文细黑" charset="0"/>
              </a:defRPr>
            </a:lvl2pPr>
            <a:lvl3pPr marL="1238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0"/>
              <a:buChar char="•"/>
              <a:defRPr kumimoji="1" sz="24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华文细黑" charset="0"/>
              </a:defRPr>
            </a:lvl3pPr>
            <a:lvl4pPr marL="16462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0"/>
              <a:buChar char="n"/>
              <a:defRPr kumimoji="1" sz="2000">
                <a:solidFill>
                  <a:schemeClr val="tx1"/>
                </a:solidFill>
                <a:latin typeface="+mn-lt"/>
                <a:ea typeface="+mj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j-ea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zh-CN" altLang="en-US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求支撑树的方法：破圈法和避圈法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ea typeface="华文细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文本框 2"/>
          <p:cNvSpPr txBox="1">
            <a:spLocks noChangeArrowheads="1"/>
          </p:cNvSpPr>
          <p:nvPr/>
        </p:nvSpPr>
        <p:spPr bwMode="auto">
          <a:xfrm>
            <a:off x="250825" y="115888"/>
            <a:ext cx="24939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r>
              <a:rPr lang="zh-CN" altLang="en-US" sz="3600">
                <a:solidFill>
                  <a:schemeClr val="tx1"/>
                </a:solidFill>
              </a:rPr>
              <a:t>最小支撑树</a:t>
            </a:r>
          </a:p>
        </p:txBody>
      </p:sp>
      <p:pic>
        <p:nvPicPr>
          <p:cNvPr id="105474" name="图片 3" descr="屏幕快照 2019-01-13 上午2.23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88646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图片 4" descr="屏幕快照 2019-01-13 上午2.2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4888"/>
            <a:ext cx="87757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图片 1" descr="屏幕快照 2019-01-13 上午2.23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196975"/>
            <a:ext cx="88646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8" name="图片 2" descr="屏幕快照 2019-01-13 上午2.2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213100"/>
            <a:ext cx="88773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6985000" cy="574675"/>
          </a:xfrm>
          <a:solidFill>
            <a:schemeClr val="folHlink"/>
          </a:solidFill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华文细黑" charset="0"/>
              </a:rPr>
              <a:t>赋权图中求最小树的方法：破圈法和避圈法</a:t>
            </a:r>
          </a:p>
        </p:txBody>
      </p:sp>
      <p:sp>
        <p:nvSpPr>
          <p:cNvPr id="107523" name="Rectangle 4"/>
          <p:cNvSpPr>
            <a:spLocks noChangeArrowheads="1"/>
          </p:cNvSpPr>
          <p:nvPr/>
        </p:nvSpPr>
        <p:spPr bwMode="auto">
          <a:xfrm>
            <a:off x="250825" y="1844675"/>
            <a:ext cx="688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zh-CN" altLang="en-US">
                <a:solidFill>
                  <a:srgbClr val="A50021"/>
                </a:solidFill>
              </a:rPr>
              <a:t>破圈法</a:t>
            </a:r>
            <a:r>
              <a:rPr lang="zh-CN" altLang="en-US">
                <a:solidFill>
                  <a:schemeClr val="tx1"/>
                </a:solidFill>
              </a:rPr>
              <a:t>：任取一圈，去掉圈中最长边，直到无圈。</a:t>
            </a:r>
          </a:p>
        </p:txBody>
      </p:sp>
      <p:grpSp>
        <p:nvGrpSpPr>
          <p:cNvPr id="107524" name="Group 39"/>
          <p:cNvGrpSpPr>
            <a:grpSpLocks/>
          </p:cNvGrpSpPr>
          <p:nvPr/>
        </p:nvGrpSpPr>
        <p:grpSpPr bwMode="auto">
          <a:xfrm>
            <a:off x="1258888" y="2276475"/>
            <a:ext cx="5526087" cy="2227263"/>
            <a:chOff x="634" y="1464"/>
            <a:chExt cx="3481" cy="1403"/>
          </a:xfrm>
        </p:grpSpPr>
        <p:sp>
          <p:nvSpPr>
            <p:cNvPr id="107557" name="Line 9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58" name="Text Box 10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59" name="Line 11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0" name="Line 12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1" name="Line 13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2" name="Line 14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3" name="Line 15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4" name="Line 16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5" name="Line 17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6" name="Line 18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7" name="Line 19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68" name="Text Box 24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7569" name="Text Box 25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7570" name="Text Box 26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7571" name="Text Box 27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7572" name="Text Box 28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73" name="Text Box 29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7574" name="Text Box 30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07575" name="Text Box 31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7576" name="Text Box 32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7577" name="Text Box 33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07578" name="Text Box 34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7579" name="Text Box 35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7580" name="Text Box 36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7581" name="Text Box 37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7582" name="Text Box 38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  <p:sp>
        <p:nvSpPr>
          <p:cNvPr id="107525" name="Line 42"/>
          <p:cNvSpPr>
            <a:spLocks noChangeShapeType="1"/>
          </p:cNvSpPr>
          <p:nvPr/>
        </p:nvSpPr>
        <p:spPr bwMode="auto">
          <a:xfrm>
            <a:off x="1508125" y="4784725"/>
            <a:ext cx="0" cy="145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6" name="Line 43"/>
          <p:cNvSpPr>
            <a:spLocks noChangeShapeType="1"/>
          </p:cNvSpPr>
          <p:nvPr/>
        </p:nvSpPr>
        <p:spPr bwMode="auto">
          <a:xfrm>
            <a:off x="1495425" y="4797425"/>
            <a:ext cx="2743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7" name="Line 44"/>
          <p:cNvSpPr>
            <a:spLocks noChangeShapeType="1"/>
          </p:cNvSpPr>
          <p:nvPr/>
        </p:nvSpPr>
        <p:spPr bwMode="auto">
          <a:xfrm>
            <a:off x="1511300" y="6232525"/>
            <a:ext cx="2741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8" name="Line 45"/>
          <p:cNvSpPr>
            <a:spLocks noChangeShapeType="1"/>
          </p:cNvSpPr>
          <p:nvPr/>
        </p:nvSpPr>
        <p:spPr bwMode="auto">
          <a:xfrm>
            <a:off x="1511300" y="4784725"/>
            <a:ext cx="2743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9" name="Line 46"/>
          <p:cNvSpPr>
            <a:spLocks noChangeShapeType="1"/>
          </p:cNvSpPr>
          <p:nvPr/>
        </p:nvSpPr>
        <p:spPr bwMode="auto">
          <a:xfrm>
            <a:off x="4254500" y="4784725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0" name="Line 47"/>
          <p:cNvSpPr>
            <a:spLocks noChangeShapeType="1"/>
          </p:cNvSpPr>
          <p:nvPr/>
        </p:nvSpPr>
        <p:spPr bwMode="auto">
          <a:xfrm>
            <a:off x="4254500" y="4797425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1" name="Line 48"/>
          <p:cNvSpPr>
            <a:spLocks noChangeShapeType="1"/>
          </p:cNvSpPr>
          <p:nvPr/>
        </p:nvSpPr>
        <p:spPr bwMode="auto">
          <a:xfrm flipH="1">
            <a:off x="4262438" y="4819650"/>
            <a:ext cx="2095500" cy="13954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2" name="Line 49"/>
          <p:cNvSpPr>
            <a:spLocks noChangeShapeType="1"/>
          </p:cNvSpPr>
          <p:nvPr/>
        </p:nvSpPr>
        <p:spPr bwMode="auto">
          <a:xfrm>
            <a:off x="4262438" y="4811713"/>
            <a:ext cx="2125662" cy="1420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3" name="Line 50"/>
          <p:cNvSpPr>
            <a:spLocks noChangeShapeType="1"/>
          </p:cNvSpPr>
          <p:nvPr/>
        </p:nvSpPr>
        <p:spPr bwMode="auto">
          <a:xfrm>
            <a:off x="4238625" y="6237288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4" name="Line 51"/>
          <p:cNvSpPr>
            <a:spLocks noChangeShapeType="1"/>
          </p:cNvSpPr>
          <p:nvPr/>
        </p:nvSpPr>
        <p:spPr bwMode="auto">
          <a:xfrm>
            <a:off x="6388100" y="4784725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5" name="Text Box 56"/>
          <p:cNvSpPr txBox="1">
            <a:spLocks noChangeArrowheads="1"/>
          </p:cNvSpPr>
          <p:nvPr/>
        </p:nvSpPr>
        <p:spPr bwMode="auto">
          <a:xfrm>
            <a:off x="1127125" y="45561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107536" name="Text Box 57"/>
          <p:cNvSpPr txBox="1">
            <a:spLocks noChangeArrowheads="1"/>
          </p:cNvSpPr>
          <p:nvPr/>
        </p:nvSpPr>
        <p:spPr bwMode="auto">
          <a:xfrm>
            <a:off x="1127125" y="60674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07537" name="Text Box 58"/>
          <p:cNvSpPr txBox="1">
            <a:spLocks noChangeArrowheads="1"/>
          </p:cNvSpPr>
          <p:nvPr/>
        </p:nvSpPr>
        <p:spPr bwMode="auto">
          <a:xfrm>
            <a:off x="4025900" y="43275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07538" name="Text Box 59"/>
          <p:cNvSpPr txBox="1">
            <a:spLocks noChangeArrowheads="1"/>
          </p:cNvSpPr>
          <p:nvPr/>
        </p:nvSpPr>
        <p:spPr bwMode="auto">
          <a:xfrm>
            <a:off x="4079875" y="616585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07539" name="Text Box 60"/>
          <p:cNvSpPr txBox="1">
            <a:spLocks noChangeArrowheads="1"/>
          </p:cNvSpPr>
          <p:nvPr/>
        </p:nvSpPr>
        <p:spPr bwMode="auto">
          <a:xfrm>
            <a:off x="6372225" y="448468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07540" name="Text Box 61"/>
          <p:cNvSpPr txBox="1">
            <a:spLocks noChangeArrowheads="1"/>
          </p:cNvSpPr>
          <p:nvPr/>
        </p:nvSpPr>
        <p:spPr bwMode="auto">
          <a:xfrm>
            <a:off x="6227763" y="6165850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6</a:t>
            </a:r>
          </a:p>
        </p:txBody>
      </p:sp>
      <p:sp>
        <p:nvSpPr>
          <p:cNvPr id="107541" name="Text Box 62"/>
          <p:cNvSpPr txBox="1">
            <a:spLocks noChangeArrowheads="1"/>
          </p:cNvSpPr>
          <p:nvPr/>
        </p:nvSpPr>
        <p:spPr bwMode="auto">
          <a:xfrm>
            <a:off x="2714625" y="5054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07542" name="Text Box 63"/>
          <p:cNvSpPr txBox="1">
            <a:spLocks noChangeArrowheads="1"/>
          </p:cNvSpPr>
          <p:nvPr/>
        </p:nvSpPr>
        <p:spPr bwMode="auto">
          <a:xfrm>
            <a:off x="2409825" y="6121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07543" name="Text Box 64"/>
          <p:cNvSpPr txBox="1">
            <a:spLocks noChangeArrowheads="1"/>
          </p:cNvSpPr>
          <p:nvPr/>
        </p:nvSpPr>
        <p:spPr bwMode="auto">
          <a:xfrm>
            <a:off x="4932363" y="4987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07544" name="Text Box 65"/>
          <p:cNvSpPr txBox="1">
            <a:spLocks noChangeArrowheads="1"/>
          </p:cNvSpPr>
          <p:nvPr/>
        </p:nvSpPr>
        <p:spPr bwMode="auto">
          <a:xfrm>
            <a:off x="4595813" y="54451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07545" name="Text Box 66"/>
          <p:cNvSpPr txBox="1">
            <a:spLocks noChangeArrowheads="1"/>
          </p:cNvSpPr>
          <p:nvPr/>
        </p:nvSpPr>
        <p:spPr bwMode="auto">
          <a:xfrm>
            <a:off x="6372225" y="5283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372803" name="Freeform 67"/>
          <p:cNvSpPr>
            <a:spLocks/>
          </p:cNvSpPr>
          <p:nvPr/>
        </p:nvSpPr>
        <p:spPr bwMode="auto">
          <a:xfrm>
            <a:off x="1692275" y="4730750"/>
            <a:ext cx="2743200" cy="1219200"/>
          </a:xfrm>
          <a:custGeom>
            <a:avLst/>
            <a:gdLst>
              <a:gd name="T0" fmla="*/ 0 w 1728"/>
              <a:gd name="T1" fmla="*/ 2147483647 h 960"/>
              <a:gd name="T2" fmla="*/ 2147483647 w 1728"/>
              <a:gd name="T3" fmla="*/ 2147483647 h 960"/>
              <a:gd name="T4" fmla="*/ 2147483647 w 1728"/>
              <a:gd name="T5" fmla="*/ 2147483647 h 960"/>
              <a:gd name="T6" fmla="*/ 2147483647 w 1728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960"/>
              <a:gd name="T14" fmla="*/ 1728 w 1728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960">
                <a:moveTo>
                  <a:pt x="0" y="136"/>
                </a:moveTo>
                <a:cubicBezTo>
                  <a:pt x="624" y="68"/>
                  <a:pt x="1248" y="0"/>
                  <a:pt x="1488" y="136"/>
                </a:cubicBezTo>
                <a:cubicBezTo>
                  <a:pt x="1728" y="272"/>
                  <a:pt x="1680" y="944"/>
                  <a:pt x="1440" y="952"/>
                </a:cubicBezTo>
                <a:cubicBezTo>
                  <a:pt x="1200" y="960"/>
                  <a:pt x="624" y="572"/>
                  <a:pt x="48" y="184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4" name="Freeform 68"/>
          <p:cNvSpPr>
            <a:spLocks/>
          </p:cNvSpPr>
          <p:nvPr/>
        </p:nvSpPr>
        <p:spPr bwMode="auto">
          <a:xfrm>
            <a:off x="1463675" y="5013325"/>
            <a:ext cx="2603500" cy="1333500"/>
          </a:xfrm>
          <a:custGeom>
            <a:avLst/>
            <a:gdLst>
              <a:gd name="T0" fmla="*/ 2147483647 w 1640"/>
              <a:gd name="T1" fmla="*/ 2147483647 h 840"/>
              <a:gd name="T2" fmla="*/ 2147483647 w 1640"/>
              <a:gd name="T3" fmla="*/ 2147483647 h 840"/>
              <a:gd name="T4" fmla="*/ 2147483647 w 1640"/>
              <a:gd name="T5" fmla="*/ 2147483647 h 840"/>
              <a:gd name="T6" fmla="*/ 2147483647 w 1640"/>
              <a:gd name="T7" fmla="*/ 2147483647 h 840"/>
              <a:gd name="T8" fmla="*/ 2147483647 w 1640"/>
              <a:gd name="T9" fmla="*/ 2147483647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0"/>
              <a:gd name="T16" fmla="*/ 0 h 840"/>
              <a:gd name="T17" fmla="*/ 1640 w 16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0" h="840">
                <a:moveTo>
                  <a:pt x="208" y="8"/>
                </a:moveTo>
                <a:cubicBezTo>
                  <a:pt x="0" y="0"/>
                  <a:pt x="24" y="560"/>
                  <a:pt x="208" y="680"/>
                </a:cubicBezTo>
                <a:cubicBezTo>
                  <a:pt x="392" y="800"/>
                  <a:pt x="1104" y="720"/>
                  <a:pt x="1312" y="728"/>
                </a:cubicBezTo>
                <a:cubicBezTo>
                  <a:pt x="1520" y="736"/>
                  <a:pt x="1640" y="840"/>
                  <a:pt x="1456" y="728"/>
                </a:cubicBezTo>
                <a:cubicBezTo>
                  <a:pt x="1272" y="616"/>
                  <a:pt x="416" y="16"/>
                  <a:pt x="208" y="8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5" name="Line 69"/>
          <p:cNvSpPr>
            <a:spLocks noChangeShapeType="1"/>
          </p:cNvSpPr>
          <p:nvPr/>
        </p:nvSpPr>
        <p:spPr bwMode="auto">
          <a:xfrm>
            <a:off x="1508125" y="4841875"/>
            <a:ext cx="1588" cy="135731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6" name="Freeform 70"/>
          <p:cNvSpPr>
            <a:spLocks/>
          </p:cNvSpPr>
          <p:nvPr/>
        </p:nvSpPr>
        <p:spPr bwMode="auto">
          <a:xfrm>
            <a:off x="4067175" y="4724400"/>
            <a:ext cx="2489200" cy="1612900"/>
          </a:xfrm>
          <a:custGeom>
            <a:avLst/>
            <a:gdLst>
              <a:gd name="T0" fmla="*/ 2147483647 w 1568"/>
              <a:gd name="T1" fmla="*/ 2147483647 h 1016"/>
              <a:gd name="T2" fmla="*/ 2147483647 w 1568"/>
              <a:gd name="T3" fmla="*/ 2147483647 h 1016"/>
              <a:gd name="T4" fmla="*/ 2147483647 w 1568"/>
              <a:gd name="T5" fmla="*/ 2147483647 h 1016"/>
              <a:gd name="T6" fmla="*/ 2147483647 w 1568"/>
              <a:gd name="T7" fmla="*/ 2147483647 h 1016"/>
              <a:gd name="T8" fmla="*/ 2147483647 w 1568"/>
              <a:gd name="T9" fmla="*/ 2147483647 h 10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8"/>
              <a:gd name="T16" fmla="*/ 0 h 1016"/>
              <a:gd name="T17" fmla="*/ 1568 w 1568"/>
              <a:gd name="T18" fmla="*/ 1016 h 10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8" h="1016">
                <a:moveTo>
                  <a:pt x="232" y="128"/>
                </a:moveTo>
                <a:cubicBezTo>
                  <a:pt x="416" y="0"/>
                  <a:pt x="1096" y="8"/>
                  <a:pt x="1288" y="128"/>
                </a:cubicBezTo>
                <a:cubicBezTo>
                  <a:pt x="1480" y="248"/>
                  <a:pt x="1568" y="720"/>
                  <a:pt x="1384" y="848"/>
                </a:cubicBezTo>
                <a:cubicBezTo>
                  <a:pt x="1200" y="976"/>
                  <a:pt x="368" y="1016"/>
                  <a:pt x="184" y="896"/>
                </a:cubicBezTo>
                <a:cubicBezTo>
                  <a:pt x="0" y="776"/>
                  <a:pt x="48" y="256"/>
                  <a:pt x="232" y="128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7" name="Line 71"/>
          <p:cNvSpPr>
            <a:spLocks noChangeShapeType="1"/>
          </p:cNvSpPr>
          <p:nvPr/>
        </p:nvSpPr>
        <p:spPr bwMode="auto">
          <a:xfrm flipH="1">
            <a:off x="4237038" y="4851400"/>
            <a:ext cx="6350" cy="1317625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8" name="Line 72"/>
          <p:cNvSpPr>
            <a:spLocks noChangeShapeType="1"/>
          </p:cNvSpPr>
          <p:nvPr/>
        </p:nvSpPr>
        <p:spPr bwMode="auto">
          <a:xfrm>
            <a:off x="1541463" y="4781550"/>
            <a:ext cx="2651125" cy="158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09" name="Freeform 73"/>
          <p:cNvSpPr>
            <a:spLocks/>
          </p:cNvSpPr>
          <p:nvPr/>
        </p:nvSpPr>
        <p:spPr bwMode="auto">
          <a:xfrm>
            <a:off x="4572000" y="4794250"/>
            <a:ext cx="1854200" cy="1155700"/>
          </a:xfrm>
          <a:custGeom>
            <a:avLst/>
            <a:gdLst>
              <a:gd name="T0" fmla="*/ 2147483647 w 1168"/>
              <a:gd name="T1" fmla="*/ 2147483647 h 728"/>
              <a:gd name="T2" fmla="*/ 2147483647 w 1168"/>
              <a:gd name="T3" fmla="*/ 2147483647 h 728"/>
              <a:gd name="T4" fmla="*/ 2147483647 w 1168"/>
              <a:gd name="T5" fmla="*/ 2147483647 h 728"/>
              <a:gd name="T6" fmla="*/ 2147483647 w 1168"/>
              <a:gd name="T7" fmla="*/ 2147483647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168"/>
              <a:gd name="T13" fmla="*/ 0 h 728"/>
              <a:gd name="T14" fmla="*/ 1168 w 1168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8" h="728">
                <a:moveTo>
                  <a:pt x="8" y="104"/>
                </a:moveTo>
                <a:cubicBezTo>
                  <a:pt x="0" y="0"/>
                  <a:pt x="800" y="0"/>
                  <a:pt x="968" y="104"/>
                </a:cubicBezTo>
                <a:cubicBezTo>
                  <a:pt x="1136" y="208"/>
                  <a:pt x="1168" y="728"/>
                  <a:pt x="1016" y="728"/>
                </a:cubicBezTo>
                <a:cubicBezTo>
                  <a:pt x="864" y="728"/>
                  <a:pt x="16" y="208"/>
                  <a:pt x="8" y="104"/>
                </a:cubicBezTo>
                <a:close/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0" name="Line 74"/>
          <p:cNvSpPr>
            <a:spLocks noChangeShapeType="1"/>
          </p:cNvSpPr>
          <p:nvPr/>
        </p:nvSpPr>
        <p:spPr bwMode="auto">
          <a:xfrm flipV="1">
            <a:off x="4306888" y="4791075"/>
            <a:ext cx="2065337" cy="63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1" name="Freeform 75"/>
          <p:cNvSpPr>
            <a:spLocks/>
          </p:cNvSpPr>
          <p:nvPr/>
        </p:nvSpPr>
        <p:spPr bwMode="auto">
          <a:xfrm>
            <a:off x="4716463" y="5084763"/>
            <a:ext cx="1701800" cy="1155700"/>
          </a:xfrm>
          <a:custGeom>
            <a:avLst/>
            <a:gdLst>
              <a:gd name="T0" fmla="*/ 2147483647 w 1072"/>
              <a:gd name="T1" fmla="*/ 0 h 728"/>
              <a:gd name="T2" fmla="*/ 0 w 1072"/>
              <a:gd name="T3" fmla="*/ 2147483647 h 728"/>
              <a:gd name="T4" fmla="*/ 2147483647 w 1072"/>
              <a:gd name="T5" fmla="*/ 2147483647 h 728"/>
              <a:gd name="T6" fmla="*/ 2147483647 w 1072"/>
              <a:gd name="T7" fmla="*/ 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1072"/>
              <a:gd name="T13" fmla="*/ 0 h 728"/>
              <a:gd name="T14" fmla="*/ 1072 w 1072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2" h="728">
                <a:moveTo>
                  <a:pt x="912" y="0"/>
                </a:moveTo>
                <a:cubicBezTo>
                  <a:pt x="760" y="0"/>
                  <a:pt x="0" y="520"/>
                  <a:pt x="0" y="624"/>
                </a:cubicBezTo>
                <a:cubicBezTo>
                  <a:pt x="0" y="728"/>
                  <a:pt x="752" y="728"/>
                  <a:pt x="912" y="624"/>
                </a:cubicBezTo>
                <a:cubicBezTo>
                  <a:pt x="1072" y="520"/>
                  <a:pt x="1064" y="0"/>
                  <a:pt x="912" y="0"/>
                </a:cubicBez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2" name="Line 76"/>
          <p:cNvSpPr>
            <a:spLocks noChangeShapeType="1"/>
          </p:cNvSpPr>
          <p:nvPr/>
        </p:nvSpPr>
        <p:spPr bwMode="auto">
          <a:xfrm flipV="1">
            <a:off x="4332288" y="6223000"/>
            <a:ext cx="1992312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813" name="Text Box 77"/>
          <p:cNvSpPr txBox="1">
            <a:spLocks noChangeArrowheads="1"/>
          </p:cNvSpPr>
          <p:nvPr/>
        </p:nvSpPr>
        <p:spPr bwMode="auto">
          <a:xfrm>
            <a:off x="6659563" y="5922963"/>
            <a:ext cx="20161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algn="ctr"/>
            <a:r>
              <a:rPr lang="zh-CN" altLang="en-US"/>
              <a:t>边数＝</a:t>
            </a:r>
            <a:r>
              <a:rPr lang="en-US" altLang="zh-CN"/>
              <a:t>n-1=5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37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7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7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803" grpId="0" animBg="1"/>
      <p:bldP spid="372804" grpId="0" animBg="1"/>
      <p:bldP spid="372805" grpId="0" animBg="1"/>
      <p:bldP spid="372806" grpId="0" animBg="1"/>
      <p:bldP spid="372807" grpId="0" animBg="1"/>
      <p:bldP spid="372808" grpId="0" animBg="1"/>
      <p:bldP spid="372809" grpId="0" animBg="1"/>
      <p:bldP spid="372810" grpId="0" animBg="1"/>
      <p:bldP spid="372811" grpId="0" animBg="1"/>
      <p:bldP spid="372812" grpId="0" animBg="1"/>
      <p:bldP spid="3728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08546" name="Group 28"/>
          <p:cNvGrpSpPr>
            <a:grpSpLocks/>
          </p:cNvGrpSpPr>
          <p:nvPr/>
        </p:nvGrpSpPr>
        <p:grpSpPr bwMode="auto">
          <a:xfrm>
            <a:off x="1354138" y="1773238"/>
            <a:ext cx="5594350" cy="2257425"/>
            <a:chOff x="710" y="1207"/>
            <a:chExt cx="3524" cy="1422"/>
          </a:xfrm>
        </p:grpSpPr>
        <p:sp>
          <p:nvSpPr>
            <p:cNvPr id="108549" name="Line 6"/>
            <p:cNvSpPr>
              <a:spLocks noChangeShapeType="1"/>
            </p:cNvSpPr>
            <p:nvPr/>
          </p:nvSpPr>
          <p:spPr bwMode="auto">
            <a:xfrm>
              <a:off x="906" y="2395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0" name="Line 7"/>
            <p:cNvSpPr>
              <a:spLocks noChangeShapeType="1"/>
            </p:cNvSpPr>
            <p:nvPr/>
          </p:nvSpPr>
          <p:spPr bwMode="auto">
            <a:xfrm>
              <a:off x="950" y="1519"/>
              <a:ext cx="1737" cy="8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1" name="Line 8"/>
            <p:cNvSpPr>
              <a:spLocks noChangeShapeType="1"/>
            </p:cNvSpPr>
            <p:nvPr/>
          </p:nvSpPr>
          <p:spPr bwMode="auto">
            <a:xfrm flipH="1">
              <a:off x="2682" y="1483"/>
              <a:ext cx="1296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2" name="Line 9"/>
            <p:cNvSpPr>
              <a:spLocks noChangeShapeType="1"/>
            </p:cNvSpPr>
            <p:nvPr/>
          </p:nvSpPr>
          <p:spPr bwMode="auto">
            <a:xfrm>
              <a:off x="2634" y="1483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3" name="Line 10"/>
            <p:cNvSpPr>
              <a:spLocks noChangeShapeType="1"/>
            </p:cNvSpPr>
            <p:nvPr/>
          </p:nvSpPr>
          <p:spPr bwMode="auto">
            <a:xfrm>
              <a:off x="3978" y="1483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4" name="Text Box 15"/>
            <p:cNvSpPr txBox="1">
              <a:spLocks noChangeArrowheads="1"/>
            </p:cNvSpPr>
            <p:nvPr/>
          </p:nvSpPr>
          <p:spPr bwMode="auto">
            <a:xfrm>
              <a:off x="846" y="120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8555" name="Text Box 16"/>
            <p:cNvSpPr txBox="1">
              <a:spLocks noChangeArrowheads="1"/>
            </p:cNvSpPr>
            <p:nvPr/>
          </p:nvSpPr>
          <p:spPr bwMode="auto">
            <a:xfrm>
              <a:off x="710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8556" name="Text Box 17"/>
            <p:cNvSpPr txBox="1">
              <a:spLocks noChangeArrowheads="1"/>
            </p:cNvSpPr>
            <p:nvPr/>
          </p:nvSpPr>
          <p:spPr bwMode="auto">
            <a:xfrm>
              <a:off x="2381" y="123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8557" name="Text Box 18"/>
            <p:cNvSpPr txBox="1">
              <a:spLocks noChangeArrowheads="1"/>
            </p:cNvSpPr>
            <p:nvPr/>
          </p:nvSpPr>
          <p:spPr bwMode="auto">
            <a:xfrm>
              <a:off x="2660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8558" name="Text Box 19"/>
            <p:cNvSpPr txBox="1">
              <a:spLocks noChangeArrowheads="1"/>
            </p:cNvSpPr>
            <p:nvPr/>
          </p:nvSpPr>
          <p:spPr bwMode="auto">
            <a:xfrm>
              <a:off x="3878" y="120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8559" name="Text Box 20"/>
            <p:cNvSpPr txBox="1">
              <a:spLocks noChangeArrowheads="1"/>
            </p:cNvSpPr>
            <p:nvPr/>
          </p:nvSpPr>
          <p:spPr bwMode="auto">
            <a:xfrm>
              <a:off x="3969" y="229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8560" name="Text Box 21"/>
            <p:cNvSpPr txBox="1">
              <a:spLocks noChangeArrowheads="1"/>
            </p:cNvSpPr>
            <p:nvPr/>
          </p:nvSpPr>
          <p:spPr bwMode="auto">
            <a:xfrm>
              <a:off x="1664" y="165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8561" name="Text Box 22"/>
            <p:cNvSpPr txBox="1">
              <a:spLocks noChangeArrowheads="1"/>
            </p:cNvSpPr>
            <p:nvPr/>
          </p:nvSpPr>
          <p:spPr bwMode="auto">
            <a:xfrm>
              <a:off x="1610" y="234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8562" name="Text Box 23"/>
            <p:cNvSpPr txBox="1">
              <a:spLocks noChangeArrowheads="1"/>
            </p:cNvSpPr>
            <p:nvPr/>
          </p:nvSpPr>
          <p:spPr bwMode="auto">
            <a:xfrm>
              <a:off x="3076" y="160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8563" name="Text Box 24"/>
            <p:cNvSpPr txBox="1">
              <a:spLocks noChangeArrowheads="1"/>
            </p:cNvSpPr>
            <p:nvPr/>
          </p:nvSpPr>
          <p:spPr bwMode="auto">
            <a:xfrm>
              <a:off x="2895" y="191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8564" name="Text Box 25"/>
            <p:cNvSpPr txBox="1">
              <a:spLocks noChangeArrowheads="1"/>
            </p:cNvSpPr>
            <p:nvPr/>
          </p:nvSpPr>
          <p:spPr bwMode="auto">
            <a:xfrm>
              <a:off x="3968" y="179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</p:grpSp>
      <p:sp>
        <p:nvSpPr>
          <p:cNvPr id="108547" name="Text Box 26"/>
          <p:cNvSpPr txBox="1">
            <a:spLocks noChangeArrowheads="1"/>
          </p:cNvSpPr>
          <p:nvPr/>
        </p:nvSpPr>
        <p:spPr bwMode="auto">
          <a:xfrm>
            <a:off x="288925" y="1216025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zh-CN" altLang="en-US">
                <a:solidFill>
                  <a:schemeClr val="tx1"/>
                </a:solidFill>
              </a:rPr>
              <a:t>得到最小树：</a:t>
            </a:r>
          </a:p>
        </p:txBody>
      </p:sp>
      <p:sp>
        <p:nvSpPr>
          <p:cNvPr id="108548" name="Text Box 27"/>
          <p:cNvSpPr txBox="1">
            <a:spLocks noChangeArrowheads="1"/>
          </p:cNvSpPr>
          <p:nvPr/>
        </p:nvSpPr>
        <p:spPr bwMode="auto">
          <a:xfrm>
            <a:off x="4859338" y="4221163"/>
            <a:ext cx="294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Min  C(T)=15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135938" cy="2016125"/>
          </a:xfrm>
        </p:spPr>
        <p:txBody>
          <a:bodyPr/>
          <a:lstStyle/>
          <a:p>
            <a:pPr marL="0" indent="0" defTabSz="604838" eaLnBrk="1" hangingPunct="1">
              <a:buFontTx/>
              <a:buNone/>
            </a:pPr>
            <a:r>
              <a:rPr lang="zh-CN" altLang="en-US">
                <a:solidFill>
                  <a:srgbClr val="A50021"/>
                </a:solidFill>
                <a:latin typeface="Times New Roman" charset="0"/>
                <a:ea typeface="华文细黑" charset="0"/>
              </a:rPr>
              <a:t>避圈法</a:t>
            </a:r>
            <a:r>
              <a:rPr lang="en-US" altLang="zh-CN">
                <a:solidFill>
                  <a:srgbClr val="A50021"/>
                </a:solidFill>
                <a:latin typeface="Times New Roman" charset="0"/>
                <a:ea typeface="华文细黑" charset="0"/>
              </a:rPr>
              <a:t>:</a:t>
            </a:r>
          </a:p>
          <a:p>
            <a:pPr marL="0" indent="0" defTabSz="604838" eaLnBrk="1" hangingPunct="1"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	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去掉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G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中所有边，得到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个孤立点；然后加边。</a:t>
            </a:r>
          </a:p>
          <a:p>
            <a:pPr marL="0" indent="0" defTabSz="604838" eaLnBrk="1" hangingPunct="1"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加边的原则为：从最短边开始添加，加边的过程中不能形成圈，直到点点连通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即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:n-1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条边</a:t>
            </a:r>
            <a:r>
              <a:rPr lang="en-US" altLang="zh-CN">
                <a:solidFill>
                  <a:schemeClr val="tx1"/>
                </a:solidFill>
                <a:latin typeface="Times New Roman" charset="0"/>
                <a:ea typeface="华文细黑" charset="0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Times New Roman" charset="0"/>
                <a:ea typeface="华文细黑" charset="0"/>
              </a:rPr>
              <a:t>。</a:t>
            </a:r>
            <a:endParaRPr lang="zh-CN" altLang="en-US">
              <a:latin typeface="Times New Roman" charset="0"/>
              <a:ea typeface="华文细黑" charset="0"/>
            </a:endParaRPr>
          </a:p>
        </p:txBody>
      </p:sp>
      <p:grpSp>
        <p:nvGrpSpPr>
          <p:cNvPr id="109571" name="Group 4"/>
          <p:cNvGrpSpPr>
            <a:grpSpLocks/>
          </p:cNvGrpSpPr>
          <p:nvPr/>
        </p:nvGrpSpPr>
        <p:grpSpPr bwMode="auto">
          <a:xfrm>
            <a:off x="1258888" y="3284538"/>
            <a:ext cx="5526087" cy="2227262"/>
            <a:chOff x="634" y="1464"/>
            <a:chExt cx="3481" cy="1403"/>
          </a:xfrm>
        </p:grpSpPr>
        <p:sp>
          <p:nvSpPr>
            <p:cNvPr id="109572" name="Line 5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3" name="Text Box 6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74" name="Line 7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5" name="Line 8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6" name="Line 9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7" name="Line 10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8" name="Line 11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9" name="Line 12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0" name="Line 13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1" name="Line 14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2" name="Line 15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3" name="Text Box 16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9584" name="Text Box 17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9585" name="Text Box 18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9586" name="Text Box 19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9587" name="Text Box 20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88" name="Text Box 21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9589" name="Text Box 22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09590" name="Text Box 23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09591" name="Text Box 24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09592" name="Text Box 25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09593" name="Text Box 26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09594" name="Text Box 27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09595" name="Text Box 28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09596" name="Text Box 29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09597" name="Text Box 30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0594" name="Oval 4"/>
          <p:cNvSpPr>
            <a:spLocks noChangeArrowheads="1"/>
          </p:cNvSpPr>
          <p:nvPr/>
        </p:nvSpPr>
        <p:spPr bwMode="auto">
          <a:xfrm>
            <a:off x="1768475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595" name="Oval 5"/>
          <p:cNvSpPr>
            <a:spLocks noChangeArrowheads="1"/>
          </p:cNvSpPr>
          <p:nvPr/>
        </p:nvSpPr>
        <p:spPr bwMode="auto">
          <a:xfrm>
            <a:off x="17684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4" name="Line 6"/>
          <p:cNvSpPr>
            <a:spLocks noChangeShapeType="1"/>
          </p:cNvSpPr>
          <p:nvPr/>
        </p:nvSpPr>
        <p:spPr bwMode="auto">
          <a:xfrm>
            <a:off x="1830388" y="5589588"/>
            <a:ext cx="2700337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5" name="Line 7"/>
          <p:cNvSpPr>
            <a:spLocks noChangeShapeType="1"/>
          </p:cNvSpPr>
          <p:nvPr/>
        </p:nvSpPr>
        <p:spPr bwMode="auto">
          <a:xfrm>
            <a:off x="1812925" y="4159250"/>
            <a:ext cx="2743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6" name="Line 8"/>
          <p:cNvSpPr>
            <a:spLocks noChangeShapeType="1"/>
          </p:cNvSpPr>
          <p:nvPr/>
        </p:nvSpPr>
        <p:spPr bwMode="auto">
          <a:xfrm flipH="1">
            <a:off x="4524375" y="4191000"/>
            <a:ext cx="2197100" cy="140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7" name="Line 9"/>
          <p:cNvSpPr>
            <a:spLocks noChangeShapeType="1"/>
          </p:cNvSpPr>
          <p:nvPr/>
        </p:nvSpPr>
        <p:spPr bwMode="auto">
          <a:xfrm>
            <a:off x="4587875" y="4191000"/>
            <a:ext cx="21336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8" name="Line 10"/>
          <p:cNvSpPr>
            <a:spLocks noChangeShapeType="1"/>
          </p:cNvSpPr>
          <p:nvPr/>
        </p:nvSpPr>
        <p:spPr bwMode="auto">
          <a:xfrm>
            <a:off x="6689725" y="4191000"/>
            <a:ext cx="1588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1" name="Oval 11"/>
          <p:cNvSpPr>
            <a:spLocks noChangeArrowheads="1"/>
          </p:cNvSpPr>
          <p:nvPr/>
        </p:nvSpPr>
        <p:spPr bwMode="auto">
          <a:xfrm>
            <a:off x="4587875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2" name="Oval 12"/>
          <p:cNvSpPr>
            <a:spLocks noChangeArrowheads="1"/>
          </p:cNvSpPr>
          <p:nvPr/>
        </p:nvSpPr>
        <p:spPr bwMode="auto">
          <a:xfrm>
            <a:off x="45116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3" name="Oval 13"/>
          <p:cNvSpPr>
            <a:spLocks noChangeArrowheads="1"/>
          </p:cNvSpPr>
          <p:nvPr/>
        </p:nvSpPr>
        <p:spPr bwMode="auto">
          <a:xfrm>
            <a:off x="6645275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4" name="Oval 14"/>
          <p:cNvSpPr>
            <a:spLocks noChangeArrowheads="1"/>
          </p:cNvSpPr>
          <p:nvPr/>
        </p:nvSpPr>
        <p:spPr bwMode="auto">
          <a:xfrm>
            <a:off x="6645275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5" name="Text Box 15"/>
          <p:cNvSpPr txBox="1">
            <a:spLocks noChangeArrowheads="1"/>
          </p:cNvSpPr>
          <p:nvPr/>
        </p:nvSpPr>
        <p:spPr bwMode="auto">
          <a:xfrm>
            <a:off x="1703388" y="3698875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sp>
        <p:nvSpPr>
          <p:cNvPr id="110606" name="Text Box 16"/>
          <p:cNvSpPr txBox="1">
            <a:spLocks noChangeArrowheads="1"/>
          </p:cNvSpPr>
          <p:nvPr/>
        </p:nvSpPr>
        <p:spPr bwMode="auto">
          <a:xfrm>
            <a:off x="1539875" y="55165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110607" name="Text Box 17"/>
          <p:cNvSpPr txBox="1">
            <a:spLocks noChangeArrowheads="1"/>
          </p:cNvSpPr>
          <p:nvPr/>
        </p:nvSpPr>
        <p:spPr bwMode="auto">
          <a:xfrm>
            <a:off x="4284663" y="37639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110608" name="Text Box 18"/>
          <p:cNvSpPr txBox="1">
            <a:spLocks noChangeArrowheads="1"/>
          </p:cNvSpPr>
          <p:nvPr/>
        </p:nvSpPr>
        <p:spPr bwMode="auto">
          <a:xfrm>
            <a:off x="4367213" y="55165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110609" name="Text Box 19"/>
          <p:cNvSpPr txBox="1">
            <a:spLocks noChangeArrowheads="1"/>
          </p:cNvSpPr>
          <p:nvPr/>
        </p:nvSpPr>
        <p:spPr bwMode="auto">
          <a:xfrm>
            <a:off x="6569075" y="3789363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110610" name="Text Box 20"/>
          <p:cNvSpPr txBox="1">
            <a:spLocks noChangeArrowheads="1"/>
          </p:cNvSpPr>
          <p:nvPr/>
        </p:nvSpPr>
        <p:spPr bwMode="auto">
          <a:xfrm>
            <a:off x="6599238" y="5492750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 i="1">
                <a:solidFill>
                  <a:schemeClr val="tx1"/>
                </a:solidFill>
                <a:ea typeface="宋体" charset="0"/>
                <a:cs typeface="宋体" charset="0"/>
              </a:rPr>
              <a:t>v</a:t>
            </a:r>
            <a:r>
              <a:rPr lang="en-US" altLang="zh-CN" baseline="-25000">
                <a:solidFill>
                  <a:schemeClr val="tx1"/>
                </a:solidFill>
                <a:ea typeface="宋体" charset="0"/>
                <a:cs typeface="宋体" charset="0"/>
              </a:rPr>
              <a:t>6</a:t>
            </a:r>
          </a:p>
        </p:txBody>
      </p:sp>
      <p:sp>
        <p:nvSpPr>
          <p:cNvPr id="375829" name="Text Box 21"/>
          <p:cNvSpPr txBox="1">
            <a:spLocks noChangeArrowheads="1"/>
          </p:cNvSpPr>
          <p:nvPr/>
        </p:nvSpPr>
        <p:spPr bwMode="auto">
          <a:xfrm>
            <a:off x="2916238" y="4460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375830" name="Text Box 22"/>
          <p:cNvSpPr txBox="1">
            <a:spLocks noChangeArrowheads="1"/>
          </p:cNvSpPr>
          <p:nvPr/>
        </p:nvSpPr>
        <p:spPr bwMode="auto">
          <a:xfrm>
            <a:off x="2743200" y="5527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3</a:t>
            </a:r>
          </a:p>
        </p:txBody>
      </p:sp>
      <p:sp>
        <p:nvSpPr>
          <p:cNvPr id="375831" name="Text Box 23"/>
          <p:cNvSpPr txBox="1">
            <a:spLocks noChangeArrowheads="1"/>
          </p:cNvSpPr>
          <p:nvPr/>
        </p:nvSpPr>
        <p:spPr bwMode="auto">
          <a:xfrm>
            <a:off x="5243513" y="43402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5</a:t>
            </a:r>
          </a:p>
        </p:txBody>
      </p:sp>
      <p:sp>
        <p:nvSpPr>
          <p:cNvPr id="375832" name="Text Box 24"/>
          <p:cNvSpPr txBox="1">
            <a:spLocks noChangeArrowheads="1"/>
          </p:cNvSpPr>
          <p:nvPr/>
        </p:nvSpPr>
        <p:spPr bwMode="auto">
          <a:xfrm>
            <a:off x="4956175" y="479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2</a:t>
            </a:r>
          </a:p>
        </p:txBody>
      </p:sp>
      <p:sp>
        <p:nvSpPr>
          <p:cNvPr id="375833" name="Text Box 25"/>
          <p:cNvSpPr txBox="1">
            <a:spLocks noChangeArrowheads="1"/>
          </p:cNvSpPr>
          <p:nvPr/>
        </p:nvSpPr>
        <p:spPr bwMode="auto">
          <a:xfrm>
            <a:off x="6659563" y="46894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1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301750" y="4213225"/>
            <a:ext cx="533400" cy="1447800"/>
            <a:chOff x="576" y="3120"/>
            <a:chExt cx="336" cy="912"/>
          </a:xfrm>
        </p:grpSpPr>
        <p:sp>
          <p:nvSpPr>
            <p:cNvPr id="110645" name="Line 27"/>
            <p:cNvSpPr>
              <a:spLocks noChangeShapeType="1"/>
            </p:cNvSpPr>
            <p:nvPr/>
          </p:nvSpPr>
          <p:spPr bwMode="auto">
            <a:xfrm>
              <a:off x="912" y="3120"/>
              <a:ext cx="0" cy="912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6" name="Line 28"/>
            <p:cNvSpPr>
              <a:spLocks noChangeShapeType="1"/>
            </p:cNvSpPr>
            <p:nvPr/>
          </p:nvSpPr>
          <p:spPr bwMode="auto">
            <a:xfrm flipH="1">
              <a:off x="624" y="3408"/>
              <a:ext cx="192" cy="24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47" name="Line 29"/>
            <p:cNvSpPr>
              <a:spLocks noChangeShapeType="1"/>
            </p:cNvSpPr>
            <p:nvPr/>
          </p:nvSpPr>
          <p:spPr bwMode="auto">
            <a:xfrm>
              <a:off x="576" y="3408"/>
              <a:ext cx="288" cy="240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0617" name="Group 30"/>
          <p:cNvGrpSpPr>
            <a:grpSpLocks/>
          </p:cNvGrpSpPr>
          <p:nvPr/>
        </p:nvGrpSpPr>
        <p:grpSpPr bwMode="auto">
          <a:xfrm>
            <a:off x="1493838" y="1052513"/>
            <a:ext cx="5526087" cy="2227262"/>
            <a:chOff x="634" y="1464"/>
            <a:chExt cx="3481" cy="1403"/>
          </a:xfrm>
        </p:grpSpPr>
        <p:sp>
          <p:nvSpPr>
            <p:cNvPr id="110619" name="Line 31"/>
            <p:cNvSpPr>
              <a:spLocks noChangeShapeType="1"/>
            </p:cNvSpPr>
            <p:nvPr/>
          </p:nvSpPr>
          <p:spPr bwMode="auto">
            <a:xfrm flipH="1">
              <a:off x="839" y="175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0" name="Text Box 32"/>
            <p:cNvSpPr txBox="1">
              <a:spLocks noChangeArrowheads="1"/>
            </p:cNvSpPr>
            <p:nvPr/>
          </p:nvSpPr>
          <p:spPr bwMode="auto">
            <a:xfrm>
              <a:off x="657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21" name="Line 33"/>
            <p:cNvSpPr>
              <a:spLocks noChangeShapeType="1"/>
            </p:cNvSpPr>
            <p:nvPr/>
          </p:nvSpPr>
          <p:spPr bwMode="auto">
            <a:xfrm>
              <a:off x="826" y="1737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2" name="Line 34"/>
            <p:cNvSpPr>
              <a:spLocks noChangeShapeType="1"/>
            </p:cNvSpPr>
            <p:nvPr/>
          </p:nvSpPr>
          <p:spPr bwMode="auto">
            <a:xfrm>
              <a:off x="826" y="2649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3" name="Line 35"/>
            <p:cNvSpPr>
              <a:spLocks noChangeShapeType="1"/>
            </p:cNvSpPr>
            <p:nvPr/>
          </p:nvSpPr>
          <p:spPr bwMode="auto">
            <a:xfrm>
              <a:off x="826" y="1737"/>
              <a:ext cx="172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4" name="Line 36"/>
            <p:cNvSpPr>
              <a:spLocks noChangeShapeType="1"/>
            </p:cNvSpPr>
            <p:nvPr/>
          </p:nvSpPr>
          <p:spPr bwMode="auto">
            <a:xfrm>
              <a:off x="2554" y="173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5" name="Line 37"/>
            <p:cNvSpPr>
              <a:spLocks noChangeShapeType="1"/>
            </p:cNvSpPr>
            <p:nvPr/>
          </p:nvSpPr>
          <p:spPr bwMode="auto">
            <a:xfrm>
              <a:off x="2554" y="1737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6" name="Line 38"/>
            <p:cNvSpPr>
              <a:spLocks noChangeShapeType="1"/>
            </p:cNvSpPr>
            <p:nvPr/>
          </p:nvSpPr>
          <p:spPr bwMode="auto">
            <a:xfrm flipH="1">
              <a:off x="2550" y="1737"/>
              <a:ext cx="1348" cy="9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7" name="Line 39"/>
            <p:cNvSpPr>
              <a:spLocks noChangeShapeType="1"/>
            </p:cNvSpPr>
            <p:nvPr/>
          </p:nvSpPr>
          <p:spPr bwMode="auto">
            <a:xfrm>
              <a:off x="2554" y="1737"/>
              <a:ext cx="1344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8" name="Line 40"/>
            <p:cNvSpPr>
              <a:spLocks noChangeShapeType="1"/>
            </p:cNvSpPr>
            <p:nvPr/>
          </p:nvSpPr>
          <p:spPr bwMode="auto">
            <a:xfrm>
              <a:off x="2554" y="2649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29" name="Line 41"/>
            <p:cNvSpPr>
              <a:spLocks noChangeShapeType="1"/>
            </p:cNvSpPr>
            <p:nvPr/>
          </p:nvSpPr>
          <p:spPr bwMode="auto">
            <a:xfrm>
              <a:off x="3898" y="1737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0" name="Text Box 42"/>
            <p:cNvSpPr txBox="1">
              <a:spLocks noChangeArrowheads="1"/>
            </p:cNvSpPr>
            <p:nvPr/>
          </p:nvSpPr>
          <p:spPr bwMode="auto">
            <a:xfrm>
              <a:off x="665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10631" name="Text Box 43"/>
            <p:cNvSpPr txBox="1">
              <a:spLocks noChangeArrowheads="1"/>
            </p:cNvSpPr>
            <p:nvPr/>
          </p:nvSpPr>
          <p:spPr bwMode="auto">
            <a:xfrm>
              <a:off x="634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10632" name="Text Box 44"/>
            <p:cNvSpPr txBox="1">
              <a:spLocks noChangeArrowheads="1"/>
            </p:cNvSpPr>
            <p:nvPr/>
          </p:nvSpPr>
          <p:spPr bwMode="auto">
            <a:xfrm>
              <a:off x="2472" y="1464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10633" name="Text Box 45"/>
            <p:cNvSpPr txBox="1">
              <a:spLocks noChangeArrowheads="1"/>
            </p:cNvSpPr>
            <p:nvPr/>
          </p:nvSpPr>
          <p:spPr bwMode="auto">
            <a:xfrm>
              <a:off x="241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10634" name="Text Box 46"/>
            <p:cNvSpPr txBox="1">
              <a:spLocks noChangeArrowheads="1"/>
            </p:cNvSpPr>
            <p:nvPr/>
          </p:nvSpPr>
          <p:spPr bwMode="auto">
            <a:xfrm>
              <a:off x="3840" y="148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35" name="Text Box 47"/>
            <p:cNvSpPr txBox="1">
              <a:spLocks noChangeArrowheads="1"/>
            </p:cNvSpPr>
            <p:nvPr/>
          </p:nvSpPr>
          <p:spPr bwMode="auto">
            <a:xfrm>
              <a:off x="3850" y="256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i="1">
                  <a:solidFill>
                    <a:schemeClr val="tx1"/>
                  </a:solidFill>
                  <a:ea typeface="宋体" charset="0"/>
                  <a:cs typeface="宋体" charset="0"/>
                </a:rPr>
                <a:t>v</a:t>
              </a:r>
              <a:r>
                <a:rPr lang="en-US" altLang="zh-CN" baseline="-25000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10636" name="Text Box 48"/>
            <p:cNvSpPr txBox="1">
              <a:spLocks noChangeArrowheads="1"/>
            </p:cNvSpPr>
            <p:nvPr/>
          </p:nvSpPr>
          <p:spPr bwMode="auto">
            <a:xfrm>
              <a:off x="1584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  <p:sp>
          <p:nvSpPr>
            <p:cNvPr id="110637" name="Text Box 49"/>
            <p:cNvSpPr txBox="1">
              <a:spLocks noChangeArrowheads="1"/>
            </p:cNvSpPr>
            <p:nvPr/>
          </p:nvSpPr>
          <p:spPr bwMode="auto">
            <a:xfrm>
              <a:off x="1584" y="19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4</a:t>
              </a:r>
            </a:p>
          </p:txBody>
        </p:sp>
        <p:sp>
          <p:nvSpPr>
            <p:cNvPr id="110638" name="Text Box 50"/>
            <p:cNvSpPr txBox="1">
              <a:spLocks noChangeArrowheads="1"/>
            </p:cNvSpPr>
            <p:nvPr/>
          </p:nvSpPr>
          <p:spPr bwMode="auto">
            <a:xfrm>
              <a:off x="1489" y="23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3</a:t>
              </a:r>
            </a:p>
          </p:txBody>
        </p:sp>
        <p:sp>
          <p:nvSpPr>
            <p:cNvPr id="110639" name="Text Box 51"/>
            <p:cNvSpPr txBox="1">
              <a:spLocks noChangeArrowheads="1"/>
            </p:cNvSpPr>
            <p:nvPr/>
          </p:nvSpPr>
          <p:spPr bwMode="auto">
            <a:xfrm>
              <a:off x="3152" y="15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7</a:t>
              </a:r>
            </a:p>
          </p:txBody>
        </p:sp>
        <p:sp>
          <p:nvSpPr>
            <p:cNvPr id="110640" name="Text Box 52"/>
            <p:cNvSpPr txBox="1">
              <a:spLocks noChangeArrowheads="1"/>
            </p:cNvSpPr>
            <p:nvPr/>
          </p:nvSpPr>
          <p:spPr bwMode="auto">
            <a:xfrm>
              <a:off x="2986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5</a:t>
              </a:r>
            </a:p>
          </p:txBody>
        </p:sp>
        <p:sp>
          <p:nvSpPr>
            <p:cNvPr id="110641" name="Text Box 53"/>
            <p:cNvSpPr txBox="1">
              <a:spLocks noChangeArrowheads="1"/>
            </p:cNvSpPr>
            <p:nvPr/>
          </p:nvSpPr>
          <p:spPr bwMode="auto">
            <a:xfrm>
              <a:off x="2925" y="225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2</a:t>
              </a:r>
            </a:p>
          </p:txBody>
        </p:sp>
        <p:sp>
          <p:nvSpPr>
            <p:cNvPr id="110642" name="Text Box 54"/>
            <p:cNvSpPr txBox="1">
              <a:spLocks noChangeArrowheads="1"/>
            </p:cNvSpPr>
            <p:nvPr/>
          </p:nvSpPr>
          <p:spPr bwMode="auto">
            <a:xfrm>
              <a:off x="2976" y="257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6</a:t>
              </a:r>
            </a:p>
          </p:txBody>
        </p:sp>
        <p:sp>
          <p:nvSpPr>
            <p:cNvPr id="110643" name="Text Box 55"/>
            <p:cNvSpPr txBox="1">
              <a:spLocks noChangeArrowheads="1"/>
            </p:cNvSpPr>
            <p:nvPr/>
          </p:nvSpPr>
          <p:spPr bwMode="auto">
            <a:xfrm>
              <a:off x="3878" y="20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1</a:t>
              </a:r>
            </a:p>
          </p:txBody>
        </p:sp>
        <p:sp>
          <p:nvSpPr>
            <p:cNvPr id="110644" name="Text Box 56"/>
            <p:cNvSpPr txBox="1">
              <a:spLocks noChangeArrowheads="1"/>
            </p:cNvSpPr>
            <p:nvPr/>
          </p:nvSpPr>
          <p:spPr bwMode="auto">
            <a:xfrm>
              <a:off x="2368" y="2003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buSzTx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8</a:t>
              </a:r>
            </a:p>
          </p:txBody>
        </p:sp>
      </p:grpSp>
      <p:sp>
        <p:nvSpPr>
          <p:cNvPr id="375865" name="Text Box 57"/>
          <p:cNvSpPr txBox="1">
            <a:spLocks noChangeArrowheads="1"/>
          </p:cNvSpPr>
          <p:nvPr/>
        </p:nvSpPr>
        <p:spPr bwMode="auto">
          <a:xfrm>
            <a:off x="6156325" y="6021388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00000"/>
              </a:lnSpc>
              <a:buSzTx/>
            </a:pPr>
            <a:r>
              <a:rPr lang="en-US" altLang="zh-CN">
                <a:solidFill>
                  <a:schemeClr val="tx1"/>
                </a:solidFill>
                <a:ea typeface="宋体" charset="0"/>
                <a:cs typeface="宋体" charset="0"/>
              </a:rPr>
              <a:t>Min  C(T)=15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7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4" grpId="0" animBg="1"/>
      <p:bldP spid="375815" grpId="0" animBg="1"/>
      <p:bldP spid="375816" grpId="0" animBg="1"/>
      <p:bldP spid="375817" grpId="0" animBg="1"/>
      <p:bldP spid="375818" grpId="0" animBg="1"/>
      <p:bldP spid="375829" grpId="0" autoUpdateAnimBg="0"/>
      <p:bldP spid="375830" grpId="0" autoUpdateAnimBg="0"/>
      <p:bldP spid="375831" grpId="0" autoUpdateAnimBg="0"/>
      <p:bldP spid="375832" grpId="0" autoUpdateAnimBg="0"/>
      <p:bldP spid="375833" grpId="0" autoUpdateAnimBg="0"/>
      <p:bldP spid="37586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图的基本概念与模型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135937" cy="1368425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charset="0"/>
                <a:ea typeface="华文细黑" charset="0"/>
              </a:rPr>
              <a:t>定义</a:t>
            </a:r>
            <a:r>
              <a:rPr lang="en-US" altLang="zh-CN">
                <a:latin typeface="Times New Roman" charset="0"/>
                <a:ea typeface="华文细黑" charset="0"/>
              </a:rPr>
              <a:t>: </a:t>
            </a:r>
            <a:r>
              <a:rPr lang="zh-CN" altLang="en-US">
                <a:latin typeface="Times New Roman" charset="0"/>
                <a:ea typeface="华文细黑" charset="0"/>
              </a:rPr>
              <a:t>图中的点用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zh-CN" altLang="en-US">
                <a:latin typeface="Times New Roman" charset="0"/>
                <a:ea typeface="华文细黑" charset="0"/>
              </a:rPr>
              <a:t>表示，边用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zh-CN" altLang="en-US">
                <a:latin typeface="Times New Roman" charset="0"/>
                <a:ea typeface="华文细黑" charset="0"/>
              </a:rPr>
              <a:t>表示。对每条边可用它所连接的点表示，记作：</a:t>
            </a:r>
            <a:r>
              <a:rPr lang="en-US" altLang="zh-CN">
                <a:latin typeface="Times New Roman" charset="0"/>
                <a:ea typeface="华文细黑" charset="0"/>
              </a:rPr>
              <a:t>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; e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=v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1</a:t>
            </a:r>
            <a:r>
              <a:rPr lang="en-US" altLang="zh-CN">
                <a:latin typeface="Times New Roman" charset="0"/>
                <a:ea typeface="华文细黑" charset="0"/>
              </a:rPr>
              <a:t>v</a:t>
            </a:r>
            <a:r>
              <a:rPr lang="en-US" altLang="zh-CN" baseline="-25000">
                <a:latin typeface="Times New Roman" charset="0"/>
                <a:ea typeface="华文细黑" charset="0"/>
              </a:rPr>
              <a:t>2</a:t>
            </a:r>
            <a:r>
              <a:rPr lang="en-US" altLang="zh-CN">
                <a:latin typeface="Times New Roman" charset="0"/>
                <a:ea typeface="华文细黑" charset="0"/>
              </a:rPr>
              <a:t>; </a:t>
            </a:r>
          </a:p>
        </p:txBody>
      </p:sp>
      <p:grpSp>
        <p:nvGrpSpPr>
          <p:cNvPr id="25603" name="Group 31"/>
          <p:cNvGrpSpPr>
            <a:grpSpLocks/>
          </p:cNvGrpSpPr>
          <p:nvPr/>
        </p:nvGrpSpPr>
        <p:grpSpPr bwMode="auto">
          <a:xfrm>
            <a:off x="5364163" y="1989138"/>
            <a:ext cx="2774950" cy="3529012"/>
            <a:chOff x="3276" y="1207"/>
            <a:chExt cx="1748" cy="2223"/>
          </a:xfrm>
        </p:grpSpPr>
        <p:sp>
          <p:nvSpPr>
            <p:cNvPr id="25606" name="Line 5"/>
            <p:cNvSpPr>
              <a:spLocks noChangeShapeType="1"/>
            </p:cNvSpPr>
            <p:nvPr/>
          </p:nvSpPr>
          <p:spPr bwMode="auto">
            <a:xfrm flipH="1">
              <a:off x="4784" y="2160"/>
              <a:ext cx="1" cy="109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7" name="Text Box 6"/>
            <p:cNvSpPr txBox="1">
              <a:spLocks noChangeArrowheads="1"/>
            </p:cNvSpPr>
            <p:nvPr/>
          </p:nvSpPr>
          <p:spPr bwMode="auto">
            <a:xfrm>
              <a:off x="4785" y="203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 flipH="1">
              <a:off x="3486" y="2211"/>
              <a:ext cx="1296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9" name="Text Box 10"/>
            <p:cNvSpPr txBox="1">
              <a:spLocks noChangeArrowheads="1"/>
            </p:cNvSpPr>
            <p:nvPr/>
          </p:nvSpPr>
          <p:spPr bwMode="auto">
            <a:xfrm>
              <a:off x="4014" y="2681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7</a:t>
              </a:r>
            </a:p>
          </p:txBody>
        </p:sp>
        <p:sp>
          <p:nvSpPr>
            <p:cNvPr id="25610" name="Text Box 12"/>
            <p:cNvSpPr txBox="1">
              <a:spLocks noChangeArrowheads="1"/>
            </p:cNvSpPr>
            <p:nvPr/>
          </p:nvSpPr>
          <p:spPr bwMode="auto">
            <a:xfrm>
              <a:off x="4059" y="179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5611" name="Text Box 14"/>
            <p:cNvSpPr txBox="1">
              <a:spLocks noChangeArrowheads="1"/>
            </p:cNvSpPr>
            <p:nvPr/>
          </p:nvSpPr>
          <p:spPr bwMode="auto">
            <a:xfrm>
              <a:off x="4773" y="25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8</a:t>
              </a:r>
            </a:p>
          </p:txBody>
        </p:sp>
        <p:sp>
          <p:nvSpPr>
            <p:cNvPr id="25612" name="Oval 16"/>
            <p:cNvSpPr>
              <a:spLocks noChangeArrowheads="1"/>
            </p:cNvSpPr>
            <p:nvPr/>
          </p:nvSpPr>
          <p:spPr bwMode="auto">
            <a:xfrm>
              <a:off x="3496" y="2019"/>
              <a:ext cx="1296" cy="33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</a:pPr>
              <a:endParaRPr lang="zh-CN" altLang="en-US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13" name="Line 17"/>
            <p:cNvSpPr>
              <a:spLocks noChangeShapeType="1"/>
            </p:cNvSpPr>
            <p:nvPr/>
          </p:nvSpPr>
          <p:spPr bwMode="auto">
            <a:xfrm>
              <a:off x="3496" y="2163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Text Box 18"/>
            <p:cNvSpPr txBox="1">
              <a:spLocks noChangeArrowheads="1"/>
            </p:cNvSpPr>
            <p:nvPr/>
          </p:nvSpPr>
          <p:spPr bwMode="auto">
            <a:xfrm>
              <a:off x="4093" y="2268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  <p:sp>
          <p:nvSpPr>
            <p:cNvPr id="25615" name="Text Box 19"/>
            <p:cNvSpPr txBox="1">
              <a:spLocks noChangeArrowheads="1"/>
            </p:cNvSpPr>
            <p:nvPr/>
          </p:nvSpPr>
          <p:spPr bwMode="auto">
            <a:xfrm>
              <a:off x="3486" y="255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6</a:t>
              </a:r>
            </a:p>
          </p:txBody>
        </p:sp>
        <p:sp>
          <p:nvSpPr>
            <p:cNvPr id="25616" name="Oval 21"/>
            <p:cNvSpPr>
              <a:spLocks noChangeArrowheads="1"/>
            </p:cNvSpPr>
            <p:nvPr/>
          </p:nvSpPr>
          <p:spPr bwMode="auto">
            <a:xfrm>
              <a:off x="4024" y="1443"/>
              <a:ext cx="384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17" name="Line 22"/>
            <p:cNvSpPr>
              <a:spLocks noChangeShapeType="1"/>
            </p:cNvSpPr>
            <p:nvPr/>
          </p:nvSpPr>
          <p:spPr bwMode="auto">
            <a:xfrm flipH="1">
              <a:off x="3496" y="1683"/>
              <a:ext cx="72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Line 23"/>
            <p:cNvSpPr>
              <a:spLocks noChangeShapeType="1"/>
            </p:cNvSpPr>
            <p:nvPr/>
          </p:nvSpPr>
          <p:spPr bwMode="auto">
            <a:xfrm>
              <a:off x="4216" y="1683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Text Box 24"/>
            <p:cNvSpPr txBox="1">
              <a:spLocks noChangeArrowheads="1"/>
            </p:cNvSpPr>
            <p:nvPr/>
          </p:nvSpPr>
          <p:spPr bwMode="auto">
            <a:xfrm>
              <a:off x="4150" y="1207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20" name="Text Box 25"/>
            <p:cNvSpPr txBox="1">
              <a:spLocks noChangeArrowheads="1"/>
            </p:cNvSpPr>
            <p:nvPr/>
          </p:nvSpPr>
          <p:spPr bwMode="auto">
            <a:xfrm>
              <a:off x="3696" y="1683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5621" name="Text Box 26"/>
            <p:cNvSpPr txBox="1">
              <a:spLocks noChangeArrowheads="1"/>
            </p:cNvSpPr>
            <p:nvPr/>
          </p:nvSpPr>
          <p:spPr bwMode="auto">
            <a:xfrm>
              <a:off x="4422" y="1706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3</a:t>
              </a:r>
            </a:p>
          </p:txBody>
        </p:sp>
        <p:sp>
          <p:nvSpPr>
            <p:cNvPr id="25622" name="Text Box 27"/>
            <p:cNvSpPr txBox="1">
              <a:spLocks noChangeArrowheads="1"/>
            </p:cNvSpPr>
            <p:nvPr/>
          </p:nvSpPr>
          <p:spPr bwMode="auto">
            <a:xfrm>
              <a:off x="4286" y="157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ea typeface="楷体_GB2312" charset="0"/>
                <a:cs typeface="楷体_GB2312" charset="0"/>
              </a:endParaRPr>
            </a:p>
          </p:txBody>
        </p:sp>
        <p:sp>
          <p:nvSpPr>
            <p:cNvPr id="25623" name="Text Box 28"/>
            <p:cNvSpPr txBox="1">
              <a:spLocks noChangeArrowheads="1"/>
            </p:cNvSpPr>
            <p:nvPr/>
          </p:nvSpPr>
          <p:spPr bwMode="auto">
            <a:xfrm>
              <a:off x="3276" y="2024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2</a:t>
              </a:r>
            </a:p>
          </p:txBody>
        </p:sp>
        <p:sp>
          <p:nvSpPr>
            <p:cNvPr id="25624" name="Text Box 29"/>
            <p:cNvSpPr txBox="1">
              <a:spLocks noChangeArrowheads="1"/>
            </p:cNvSpPr>
            <p:nvPr/>
          </p:nvSpPr>
          <p:spPr bwMode="auto">
            <a:xfrm>
              <a:off x="3380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4</a:t>
              </a:r>
            </a:p>
          </p:txBody>
        </p:sp>
        <p:sp>
          <p:nvSpPr>
            <p:cNvPr id="25625" name="Text Box 30"/>
            <p:cNvSpPr txBox="1">
              <a:spLocks noChangeArrowheads="1"/>
            </p:cNvSpPr>
            <p:nvPr/>
          </p:nvSpPr>
          <p:spPr bwMode="auto">
            <a:xfrm>
              <a:off x="4773" y="3180"/>
              <a:ext cx="2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zh-CN" sz="2000" i="1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v</a:t>
              </a:r>
              <a:r>
                <a:rPr lang="en-US" altLang="zh-CN" sz="2000" baseline="-25000">
                  <a:solidFill>
                    <a:schemeClr val="tx1"/>
                  </a:solidFill>
                  <a:ea typeface="楷体_GB2312" charset="0"/>
                  <a:cs typeface="楷体_GB2312" charset="0"/>
                </a:rPr>
                <a:t>5</a:t>
              </a:r>
            </a:p>
          </p:txBody>
        </p:sp>
      </p:grp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323850" y="2322513"/>
            <a:ext cx="3024188" cy="5302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端点</a:t>
            </a:r>
            <a:r>
              <a:rPr lang="en-US" altLang="zh-CN">
                <a:solidFill>
                  <a:srgbClr val="FFFF00"/>
                </a:solidFill>
              </a:rPr>
              <a:t>,</a:t>
            </a:r>
            <a:r>
              <a:rPr lang="zh-CN" altLang="en-US">
                <a:solidFill>
                  <a:srgbClr val="FFFF00"/>
                </a:solidFill>
              </a:rPr>
              <a:t>关联边</a:t>
            </a:r>
            <a:r>
              <a:rPr lang="en-US" altLang="zh-CN">
                <a:solidFill>
                  <a:srgbClr val="FFFF00"/>
                </a:solidFill>
              </a:rPr>
              <a:t>,</a:t>
            </a:r>
            <a:r>
              <a:rPr lang="zh-CN" altLang="en-US">
                <a:solidFill>
                  <a:srgbClr val="FFFF00"/>
                </a:solidFill>
              </a:rPr>
              <a:t>相邻</a:t>
            </a:r>
          </a:p>
        </p:txBody>
      </p:sp>
      <p:sp>
        <p:nvSpPr>
          <p:cNvPr id="25605" name="Text Box 33"/>
          <p:cNvSpPr txBox="1">
            <a:spLocks noChangeArrowheads="1"/>
          </p:cNvSpPr>
          <p:nvPr/>
        </p:nvSpPr>
        <p:spPr bwMode="auto">
          <a:xfrm>
            <a:off x="250825" y="2955925"/>
            <a:ext cx="489585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>
                <a:solidFill>
                  <a:srgbClr val="000000"/>
                </a:solidFill>
              </a:rPr>
              <a:t>若有边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可表示为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>
                <a:solidFill>
                  <a:srgbClr val="000000"/>
                </a:solidFill>
              </a:rPr>
              <a:t>=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，称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是边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端点</a:t>
            </a:r>
            <a:r>
              <a:rPr lang="zh-CN" altLang="en-US">
                <a:solidFill>
                  <a:srgbClr val="000000"/>
                </a:solidFill>
              </a:rPr>
              <a:t>，反之称边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zh-CN" altLang="en-US">
                <a:solidFill>
                  <a:srgbClr val="000000"/>
                </a:solidFill>
              </a:rPr>
              <a:t>为点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或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的</a:t>
            </a:r>
            <a:r>
              <a:rPr lang="zh-CN" altLang="en-US">
                <a:solidFill>
                  <a:srgbClr val="A50021"/>
                </a:solidFill>
              </a:rPr>
              <a:t>关联边</a:t>
            </a:r>
            <a:r>
              <a:rPr lang="zh-CN" altLang="en-US">
                <a:solidFill>
                  <a:srgbClr val="000000"/>
                </a:solidFill>
              </a:rPr>
              <a:t>。若点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、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与同一条边关联，称点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v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相邻；若边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000000"/>
                </a:solidFill>
              </a:rPr>
              <a:t>具有公共的端点，称边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i</a:t>
            </a:r>
            <a:r>
              <a:rPr lang="zh-CN" altLang="en-US">
                <a:solidFill>
                  <a:srgbClr val="000000"/>
                </a:solidFill>
              </a:rPr>
              <a:t>和</a:t>
            </a:r>
            <a:r>
              <a:rPr lang="en-US" altLang="zh-CN" i="1">
                <a:solidFill>
                  <a:srgbClr val="000000"/>
                </a:solidFill>
              </a:rPr>
              <a:t>e</a:t>
            </a:r>
            <a:r>
              <a:rPr lang="en-US" altLang="zh-CN" i="1" baseline="-30000">
                <a:solidFill>
                  <a:srgbClr val="000000"/>
                </a:solidFill>
              </a:rPr>
              <a:t>j</a:t>
            </a:r>
            <a:r>
              <a:rPr lang="zh-CN" altLang="en-US">
                <a:solidFill>
                  <a:srgbClr val="A50021"/>
                </a:solidFill>
              </a:rPr>
              <a:t>相邻</a:t>
            </a:r>
            <a:r>
              <a:rPr lang="zh-CN" altLang="en-US">
                <a:solidFill>
                  <a:srgbClr val="000000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11618" name="Group 44"/>
          <p:cNvGrpSpPr>
            <a:grpSpLocks/>
          </p:cNvGrpSpPr>
          <p:nvPr/>
        </p:nvGrpSpPr>
        <p:grpSpPr bwMode="auto">
          <a:xfrm>
            <a:off x="1879600" y="1989138"/>
            <a:ext cx="5284788" cy="3919537"/>
            <a:chOff x="1183" y="1146"/>
            <a:chExt cx="3329" cy="2469"/>
          </a:xfrm>
        </p:grpSpPr>
        <p:sp>
          <p:nvSpPr>
            <p:cNvPr id="111621" name="Oval 4"/>
            <p:cNvSpPr>
              <a:spLocks noChangeArrowheads="1"/>
            </p:cNvSpPr>
            <p:nvPr/>
          </p:nvSpPr>
          <p:spPr bwMode="auto">
            <a:xfrm>
              <a:off x="2832" y="236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2" name="Oval 5"/>
            <p:cNvSpPr>
              <a:spLocks noChangeArrowheads="1"/>
            </p:cNvSpPr>
            <p:nvPr/>
          </p:nvSpPr>
          <p:spPr bwMode="auto">
            <a:xfrm>
              <a:off x="3504" y="332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3" name="Oval 6"/>
            <p:cNvSpPr>
              <a:spLocks noChangeArrowheads="1"/>
            </p:cNvSpPr>
            <p:nvPr/>
          </p:nvSpPr>
          <p:spPr bwMode="auto">
            <a:xfrm>
              <a:off x="2112" y="327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4" name="Oval 7"/>
            <p:cNvSpPr>
              <a:spLocks noChangeArrowheads="1"/>
            </p:cNvSpPr>
            <p:nvPr/>
          </p:nvSpPr>
          <p:spPr bwMode="auto">
            <a:xfrm>
              <a:off x="3504" y="140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5" name="Oval 8"/>
            <p:cNvSpPr>
              <a:spLocks noChangeArrowheads="1"/>
            </p:cNvSpPr>
            <p:nvPr/>
          </p:nvSpPr>
          <p:spPr bwMode="auto">
            <a:xfrm>
              <a:off x="4080" y="236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6" name="Oval 9"/>
            <p:cNvSpPr>
              <a:spLocks noChangeArrowheads="1"/>
            </p:cNvSpPr>
            <p:nvPr/>
          </p:nvSpPr>
          <p:spPr bwMode="auto">
            <a:xfrm>
              <a:off x="1536" y="2319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7" name="Oval 10"/>
            <p:cNvSpPr>
              <a:spLocks noChangeArrowheads="1"/>
            </p:cNvSpPr>
            <p:nvPr/>
          </p:nvSpPr>
          <p:spPr bwMode="auto">
            <a:xfrm>
              <a:off x="2208" y="140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8" name="Line 11"/>
            <p:cNvSpPr>
              <a:spLocks noChangeShapeType="1"/>
            </p:cNvSpPr>
            <p:nvPr/>
          </p:nvSpPr>
          <p:spPr bwMode="auto">
            <a:xfrm>
              <a:off x="2256" y="1455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9" name="Line 12"/>
            <p:cNvSpPr>
              <a:spLocks noChangeShapeType="1"/>
            </p:cNvSpPr>
            <p:nvPr/>
          </p:nvSpPr>
          <p:spPr bwMode="auto">
            <a:xfrm flipH="1">
              <a:off x="1584" y="1455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0" name="Line 13"/>
            <p:cNvSpPr>
              <a:spLocks noChangeShapeType="1"/>
            </p:cNvSpPr>
            <p:nvPr/>
          </p:nvSpPr>
          <p:spPr bwMode="auto">
            <a:xfrm>
              <a:off x="3552" y="1455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1" name="Line 14"/>
            <p:cNvSpPr>
              <a:spLocks noChangeShapeType="1"/>
            </p:cNvSpPr>
            <p:nvPr/>
          </p:nvSpPr>
          <p:spPr bwMode="auto">
            <a:xfrm>
              <a:off x="2256" y="1503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2" name="Line 15"/>
            <p:cNvSpPr>
              <a:spLocks noChangeShapeType="1"/>
            </p:cNvSpPr>
            <p:nvPr/>
          </p:nvSpPr>
          <p:spPr bwMode="auto">
            <a:xfrm flipH="1">
              <a:off x="2928" y="1455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6"/>
            <p:cNvSpPr>
              <a:spLocks noChangeShapeType="1"/>
            </p:cNvSpPr>
            <p:nvPr/>
          </p:nvSpPr>
          <p:spPr bwMode="auto">
            <a:xfrm>
              <a:off x="1584" y="2415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7"/>
            <p:cNvSpPr>
              <a:spLocks noChangeShapeType="1"/>
            </p:cNvSpPr>
            <p:nvPr/>
          </p:nvSpPr>
          <p:spPr bwMode="auto">
            <a:xfrm>
              <a:off x="2928" y="2415"/>
              <a:ext cx="115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8"/>
            <p:cNvSpPr>
              <a:spLocks noChangeShapeType="1"/>
            </p:cNvSpPr>
            <p:nvPr/>
          </p:nvSpPr>
          <p:spPr bwMode="auto">
            <a:xfrm>
              <a:off x="1584" y="2415"/>
              <a:ext cx="576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9"/>
            <p:cNvSpPr>
              <a:spLocks noChangeShapeType="1"/>
            </p:cNvSpPr>
            <p:nvPr/>
          </p:nvSpPr>
          <p:spPr bwMode="auto">
            <a:xfrm flipH="1">
              <a:off x="2160" y="2463"/>
              <a:ext cx="720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20"/>
            <p:cNvSpPr>
              <a:spLocks noChangeShapeType="1"/>
            </p:cNvSpPr>
            <p:nvPr/>
          </p:nvSpPr>
          <p:spPr bwMode="auto">
            <a:xfrm>
              <a:off x="2880" y="2415"/>
              <a:ext cx="672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Line 21"/>
            <p:cNvSpPr>
              <a:spLocks noChangeShapeType="1"/>
            </p:cNvSpPr>
            <p:nvPr/>
          </p:nvSpPr>
          <p:spPr bwMode="auto">
            <a:xfrm>
              <a:off x="2160" y="3375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9" name="Line 22"/>
            <p:cNvSpPr>
              <a:spLocks noChangeShapeType="1"/>
            </p:cNvSpPr>
            <p:nvPr/>
          </p:nvSpPr>
          <p:spPr bwMode="auto">
            <a:xfrm flipH="1">
              <a:off x="3552" y="2415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4743" name="Text Box 23"/>
            <p:cNvSpPr txBox="1">
              <a:spLocks noChangeArrowheads="1"/>
            </p:cNvSpPr>
            <p:nvPr/>
          </p:nvSpPr>
          <p:spPr bwMode="auto">
            <a:xfrm>
              <a:off x="1872" y="116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4" name="Text Box 24"/>
            <p:cNvSpPr txBox="1">
              <a:spLocks noChangeArrowheads="1"/>
            </p:cNvSpPr>
            <p:nvPr/>
          </p:nvSpPr>
          <p:spPr bwMode="auto">
            <a:xfrm>
              <a:off x="2725" y="200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5" name="Text Box 25"/>
            <p:cNvSpPr txBox="1">
              <a:spLocks noChangeArrowheads="1"/>
            </p:cNvSpPr>
            <p:nvPr/>
          </p:nvSpPr>
          <p:spPr bwMode="auto">
            <a:xfrm>
              <a:off x="3600" y="332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6" name="Text Box 26"/>
            <p:cNvSpPr txBox="1">
              <a:spLocks noChangeArrowheads="1"/>
            </p:cNvSpPr>
            <p:nvPr/>
          </p:nvSpPr>
          <p:spPr bwMode="auto">
            <a:xfrm>
              <a:off x="4176" y="219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7" name="Text Box 27"/>
            <p:cNvSpPr txBox="1">
              <a:spLocks noChangeArrowheads="1"/>
            </p:cNvSpPr>
            <p:nvPr/>
          </p:nvSpPr>
          <p:spPr bwMode="auto">
            <a:xfrm>
              <a:off x="3552" y="1146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v2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8" name="Text Box 28"/>
            <p:cNvSpPr txBox="1">
              <a:spLocks noChangeArrowheads="1"/>
            </p:cNvSpPr>
            <p:nvPr/>
          </p:nvSpPr>
          <p:spPr bwMode="auto">
            <a:xfrm>
              <a:off x="1773" y="327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49" name="Text Box 29"/>
            <p:cNvSpPr txBox="1">
              <a:spLocks noChangeArrowheads="1"/>
            </p:cNvSpPr>
            <p:nvPr/>
          </p:nvSpPr>
          <p:spPr bwMode="auto">
            <a:xfrm>
              <a:off x="1183" y="219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0" name="Text Box 30"/>
            <p:cNvSpPr txBox="1">
              <a:spLocks noChangeArrowheads="1"/>
            </p:cNvSpPr>
            <p:nvPr/>
          </p:nvSpPr>
          <p:spPr bwMode="auto">
            <a:xfrm>
              <a:off x="2736" y="116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20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1" name="Text Box 31"/>
            <p:cNvSpPr txBox="1">
              <a:spLocks noChangeArrowheads="1"/>
            </p:cNvSpPr>
            <p:nvPr/>
          </p:nvSpPr>
          <p:spPr bwMode="auto">
            <a:xfrm>
              <a:off x="3833" y="169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2" name="Text Box 32"/>
            <p:cNvSpPr txBox="1">
              <a:spLocks noChangeArrowheads="1"/>
            </p:cNvSpPr>
            <p:nvPr/>
          </p:nvSpPr>
          <p:spPr bwMode="auto">
            <a:xfrm>
              <a:off x="3360" y="212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9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3" name="Text Box 33"/>
            <p:cNvSpPr txBox="1">
              <a:spLocks noChangeArrowheads="1"/>
            </p:cNvSpPr>
            <p:nvPr/>
          </p:nvSpPr>
          <p:spPr bwMode="auto">
            <a:xfrm>
              <a:off x="3179" y="275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4" name="Text Box 34"/>
            <p:cNvSpPr txBox="1">
              <a:spLocks noChangeArrowheads="1"/>
            </p:cNvSpPr>
            <p:nvPr/>
          </p:nvSpPr>
          <p:spPr bwMode="auto">
            <a:xfrm>
              <a:off x="2200" y="2750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5" name="Text Box 35"/>
            <p:cNvSpPr txBox="1">
              <a:spLocks noChangeArrowheads="1"/>
            </p:cNvSpPr>
            <p:nvPr/>
          </p:nvSpPr>
          <p:spPr bwMode="auto">
            <a:xfrm>
              <a:off x="3792" y="284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6" name="Text Box 36"/>
            <p:cNvSpPr txBox="1">
              <a:spLocks noChangeArrowheads="1"/>
            </p:cNvSpPr>
            <p:nvPr/>
          </p:nvSpPr>
          <p:spPr bwMode="auto">
            <a:xfrm>
              <a:off x="1565" y="277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28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7" name="Text Box 37"/>
            <p:cNvSpPr txBox="1">
              <a:spLocks noChangeArrowheads="1"/>
            </p:cNvSpPr>
            <p:nvPr/>
          </p:nvSpPr>
          <p:spPr bwMode="auto">
            <a:xfrm>
              <a:off x="2640" y="332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8" name="Text Box 38"/>
            <p:cNvSpPr txBox="1">
              <a:spLocks noChangeArrowheads="1"/>
            </p:cNvSpPr>
            <p:nvPr/>
          </p:nvSpPr>
          <p:spPr bwMode="auto">
            <a:xfrm>
              <a:off x="3072" y="169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59" name="Text Box 39"/>
            <p:cNvSpPr txBox="1">
              <a:spLocks noChangeArrowheads="1"/>
            </p:cNvSpPr>
            <p:nvPr/>
          </p:nvSpPr>
          <p:spPr bwMode="auto">
            <a:xfrm>
              <a:off x="2453" y="166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60" name="Text Box 40"/>
            <p:cNvSpPr txBox="1">
              <a:spLocks noChangeArrowheads="1"/>
            </p:cNvSpPr>
            <p:nvPr/>
          </p:nvSpPr>
          <p:spPr bwMode="auto">
            <a:xfrm>
              <a:off x="1584" y="164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4761" name="Text Box 41"/>
            <p:cNvSpPr txBox="1">
              <a:spLocks noChangeArrowheads="1"/>
            </p:cNvSpPr>
            <p:nvPr/>
          </p:nvSpPr>
          <p:spPr bwMode="auto">
            <a:xfrm>
              <a:off x="2016" y="217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  <p:sp>
        <p:nvSpPr>
          <p:cNvPr id="414762" name="Text Box 42"/>
          <p:cNvSpPr txBox="1">
            <a:spLocks noChangeArrowheads="1"/>
          </p:cNvSpPr>
          <p:nvPr/>
        </p:nvSpPr>
        <p:spPr bwMode="auto">
          <a:xfrm>
            <a:off x="1547813" y="1268413"/>
            <a:ext cx="7056437" cy="530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defRPr/>
            </a:pPr>
            <a:r>
              <a:rPr lang="zh-CN" altLang="en-US" smtClean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练习：</a:t>
            </a:r>
            <a:r>
              <a:rPr lang="zh-CN" altLang="en-US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应用破圈法求最小树</a:t>
            </a:r>
          </a:p>
        </p:txBody>
      </p:sp>
      <p:pic>
        <p:nvPicPr>
          <p:cNvPr id="111620" name="Picture 43" descr="52design_com_kzkt_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017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grpSp>
        <p:nvGrpSpPr>
          <p:cNvPr id="112642" name="Group 42"/>
          <p:cNvGrpSpPr>
            <a:grpSpLocks/>
          </p:cNvGrpSpPr>
          <p:nvPr/>
        </p:nvGrpSpPr>
        <p:grpSpPr bwMode="auto">
          <a:xfrm>
            <a:off x="1776413" y="1601788"/>
            <a:ext cx="5172075" cy="3914775"/>
            <a:chOff x="321" y="935"/>
            <a:chExt cx="3258" cy="2466"/>
          </a:xfrm>
        </p:grpSpPr>
        <p:sp>
          <p:nvSpPr>
            <p:cNvPr id="112643" name="Oval 4"/>
            <p:cNvSpPr>
              <a:spLocks noChangeArrowheads="1"/>
            </p:cNvSpPr>
            <p:nvPr/>
          </p:nvSpPr>
          <p:spPr bwMode="auto">
            <a:xfrm>
              <a:off x="1929" y="214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4" name="Oval 5"/>
            <p:cNvSpPr>
              <a:spLocks noChangeArrowheads="1"/>
            </p:cNvSpPr>
            <p:nvPr/>
          </p:nvSpPr>
          <p:spPr bwMode="auto">
            <a:xfrm>
              <a:off x="2601" y="310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5" name="Oval 6"/>
            <p:cNvSpPr>
              <a:spLocks noChangeArrowheads="1"/>
            </p:cNvSpPr>
            <p:nvPr/>
          </p:nvSpPr>
          <p:spPr bwMode="auto">
            <a:xfrm>
              <a:off x="1209" y="3053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6" name="Oval 7"/>
            <p:cNvSpPr>
              <a:spLocks noChangeArrowheads="1"/>
            </p:cNvSpPr>
            <p:nvPr/>
          </p:nvSpPr>
          <p:spPr bwMode="auto">
            <a:xfrm>
              <a:off x="2601" y="118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7" name="Oval 8"/>
            <p:cNvSpPr>
              <a:spLocks noChangeArrowheads="1"/>
            </p:cNvSpPr>
            <p:nvPr/>
          </p:nvSpPr>
          <p:spPr bwMode="auto">
            <a:xfrm>
              <a:off x="3177" y="214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8" name="Oval 9"/>
            <p:cNvSpPr>
              <a:spLocks noChangeArrowheads="1"/>
            </p:cNvSpPr>
            <p:nvPr/>
          </p:nvSpPr>
          <p:spPr bwMode="auto">
            <a:xfrm>
              <a:off x="633" y="2093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9" name="Oval 10"/>
            <p:cNvSpPr>
              <a:spLocks noChangeArrowheads="1"/>
            </p:cNvSpPr>
            <p:nvPr/>
          </p:nvSpPr>
          <p:spPr bwMode="auto">
            <a:xfrm>
              <a:off x="1305" y="118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0" name="Line 11"/>
            <p:cNvSpPr>
              <a:spLocks noChangeShapeType="1"/>
            </p:cNvSpPr>
            <p:nvPr/>
          </p:nvSpPr>
          <p:spPr bwMode="auto">
            <a:xfrm>
              <a:off x="1353" y="1229"/>
              <a:ext cx="124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1" name="Line 12"/>
            <p:cNvSpPr>
              <a:spLocks noChangeShapeType="1"/>
            </p:cNvSpPr>
            <p:nvPr/>
          </p:nvSpPr>
          <p:spPr bwMode="auto">
            <a:xfrm flipH="1">
              <a:off x="681" y="1229"/>
              <a:ext cx="624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2" name="Line 13"/>
            <p:cNvSpPr>
              <a:spLocks noChangeShapeType="1"/>
            </p:cNvSpPr>
            <p:nvPr/>
          </p:nvSpPr>
          <p:spPr bwMode="auto">
            <a:xfrm>
              <a:off x="2649" y="1229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3" name="Line 14"/>
            <p:cNvSpPr>
              <a:spLocks noChangeShapeType="1"/>
            </p:cNvSpPr>
            <p:nvPr/>
          </p:nvSpPr>
          <p:spPr bwMode="auto">
            <a:xfrm>
              <a:off x="1353" y="1277"/>
              <a:ext cx="624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Line 15"/>
            <p:cNvSpPr>
              <a:spLocks noChangeShapeType="1"/>
            </p:cNvSpPr>
            <p:nvPr/>
          </p:nvSpPr>
          <p:spPr bwMode="auto">
            <a:xfrm flipH="1">
              <a:off x="2025" y="1229"/>
              <a:ext cx="624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5" name="Line 16"/>
            <p:cNvSpPr>
              <a:spLocks noChangeShapeType="1"/>
            </p:cNvSpPr>
            <p:nvPr/>
          </p:nvSpPr>
          <p:spPr bwMode="auto">
            <a:xfrm>
              <a:off x="681" y="2189"/>
              <a:ext cx="12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Line 17"/>
            <p:cNvSpPr>
              <a:spLocks noChangeShapeType="1"/>
            </p:cNvSpPr>
            <p:nvPr/>
          </p:nvSpPr>
          <p:spPr bwMode="auto">
            <a:xfrm>
              <a:off x="2025" y="2189"/>
              <a:ext cx="115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18"/>
            <p:cNvSpPr>
              <a:spLocks noChangeShapeType="1"/>
            </p:cNvSpPr>
            <p:nvPr/>
          </p:nvSpPr>
          <p:spPr bwMode="auto">
            <a:xfrm>
              <a:off x="681" y="2189"/>
              <a:ext cx="576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Line 19"/>
            <p:cNvSpPr>
              <a:spLocks noChangeShapeType="1"/>
            </p:cNvSpPr>
            <p:nvPr/>
          </p:nvSpPr>
          <p:spPr bwMode="auto">
            <a:xfrm flipH="1">
              <a:off x="1257" y="2237"/>
              <a:ext cx="720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9" name="Line 20"/>
            <p:cNvSpPr>
              <a:spLocks noChangeShapeType="1"/>
            </p:cNvSpPr>
            <p:nvPr/>
          </p:nvSpPr>
          <p:spPr bwMode="auto">
            <a:xfrm>
              <a:off x="1977" y="2189"/>
              <a:ext cx="672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0" name="Line 21"/>
            <p:cNvSpPr>
              <a:spLocks noChangeShapeType="1"/>
            </p:cNvSpPr>
            <p:nvPr/>
          </p:nvSpPr>
          <p:spPr bwMode="auto">
            <a:xfrm>
              <a:off x="1257" y="3149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1" name="Line 22"/>
            <p:cNvSpPr>
              <a:spLocks noChangeShapeType="1"/>
            </p:cNvSpPr>
            <p:nvPr/>
          </p:nvSpPr>
          <p:spPr bwMode="auto">
            <a:xfrm flipH="1">
              <a:off x="2649" y="2189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767" name="Text Box 23"/>
            <p:cNvSpPr txBox="1">
              <a:spLocks noChangeArrowheads="1"/>
            </p:cNvSpPr>
            <p:nvPr/>
          </p:nvSpPr>
          <p:spPr bwMode="auto">
            <a:xfrm>
              <a:off x="969" y="94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68" name="Text Box 24"/>
            <p:cNvSpPr txBox="1">
              <a:spLocks noChangeArrowheads="1"/>
            </p:cNvSpPr>
            <p:nvPr/>
          </p:nvSpPr>
          <p:spPr bwMode="auto">
            <a:xfrm>
              <a:off x="1785" y="170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69" name="Text Box 25"/>
            <p:cNvSpPr txBox="1">
              <a:spLocks noChangeArrowheads="1"/>
            </p:cNvSpPr>
            <p:nvPr/>
          </p:nvSpPr>
          <p:spPr bwMode="auto">
            <a:xfrm>
              <a:off x="2697" y="310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0" name="Text Box 26"/>
            <p:cNvSpPr txBox="1">
              <a:spLocks noChangeArrowheads="1"/>
            </p:cNvSpPr>
            <p:nvPr/>
          </p:nvSpPr>
          <p:spPr bwMode="auto">
            <a:xfrm>
              <a:off x="3243" y="200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1" name="Text Box 27"/>
            <p:cNvSpPr txBox="1">
              <a:spLocks noChangeArrowheads="1"/>
            </p:cNvSpPr>
            <p:nvPr/>
          </p:nvSpPr>
          <p:spPr bwMode="auto">
            <a:xfrm>
              <a:off x="2608" y="93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v2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2" name="Text Box 28"/>
            <p:cNvSpPr txBox="1">
              <a:spLocks noChangeArrowheads="1"/>
            </p:cNvSpPr>
            <p:nvPr/>
          </p:nvSpPr>
          <p:spPr bwMode="auto">
            <a:xfrm>
              <a:off x="911" y="305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3" name="Text Box 29"/>
            <p:cNvSpPr txBox="1">
              <a:spLocks noChangeArrowheads="1"/>
            </p:cNvSpPr>
            <p:nvPr/>
          </p:nvSpPr>
          <p:spPr bwMode="auto">
            <a:xfrm>
              <a:off x="321" y="196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v6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4" name="Text Box 30"/>
            <p:cNvSpPr txBox="1">
              <a:spLocks noChangeArrowheads="1"/>
            </p:cNvSpPr>
            <p:nvPr/>
          </p:nvSpPr>
          <p:spPr bwMode="auto">
            <a:xfrm>
              <a:off x="1833" y="103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20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5" name="Text Box 31"/>
            <p:cNvSpPr txBox="1">
              <a:spLocks noChangeArrowheads="1"/>
            </p:cNvSpPr>
            <p:nvPr/>
          </p:nvSpPr>
          <p:spPr bwMode="auto">
            <a:xfrm>
              <a:off x="2937" y="137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6" name="Text Box 32"/>
            <p:cNvSpPr txBox="1">
              <a:spLocks noChangeArrowheads="1"/>
            </p:cNvSpPr>
            <p:nvPr/>
          </p:nvSpPr>
          <p:spPr bwMode="auto">
            <a:xfrm>
              <a:off x="2457" y="1917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9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7" name="Text Box 33"/>
            <p:cNvSpPr txBox="1">
              <a:spLocks noChangeArrowheads="1"/>
            </p:cNvSpPr>
            <p:nvPr/>
          </p:nvSpPr>
          <p:spPr bwMode="auto">
            <a:xfrm>
              <a:off x="2265" y="252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8" name="Text Box 34"/>
            <p:cNvSpPr txBox="1">
              <a:spLocks noChangeArrowheads="1"/>
            </p:cNvSpPr>
            <p:nvPr/>
          </p:nvSpPr>
          <p:spPr bwMode="auto">
            <a:xfrm>
              <a:off x="1338" y="2478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25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79" name="Text Box 35"/>
            <p:cNvSpPr txBox="1">
              <a:spLocks noChangeArrowheads="1"/>
            </p:cNvSpPr>
            <p:nvPr/>
          </p:nvSpPr>
          <p:spPr bwMode="auto">
            <a:xfrm>
              <a:off x="2889" y="262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0" name="Text Box 36"/>
            <p:cNvSpPr txBox="1">
              <a:spLocks noChangeArrowheads="1"/>
            </p:cNvSpPr>
            <p:nvPr/>
          </p:nvSpPr>
          <p:spPr bwMode="auto">
            <a:xfrm>
              <a:off x="681" y="2552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28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1" name="Text Box 37"/>
            <p:cNvSpPr txBox="1">
              <a:spLocks noChangeArrowheads="1"/>
            </p:cNvSpPr>
            <p:nvPr/>
          </p:nvSpPr>
          <p:spPr bwMode="auto">
            <a:xfrm>
              <a:off x="1773" y="3113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17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2" name="Text Box 38"/>
            <p:cNvSpPr txBox="1">
              <a:spLocks noChangeArrowheads="1"/>
            </p:cNvSpPr>
            <p:nvPr/>
          </p:nvSpPr>
          <p:spPr bwMode="auto">
            <a:xfrm>
              <a:off x="2169" y="146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4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3" name="Text Box 39"/>
            <p:cNvSpPr txBox="1">
              <a:spLocks noChangeArrowheads="1"/>
            </p:cNvSpPr>
            <p:nvPr/>
          </p:nvSpPr>
          <p:spPr bwMode="auto">
            <a:xfrm>
              <a:off x="1497" y="146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1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4" name="Text Box 40"/>
            <p:cNvSpPr txBox="1">
              <a:spLocks noChangeArrowheads="1"/>
            </p:cNvSpPr>
            <p:nvPr/>
          </p:nvSpPr>
          <p:spPr bwMode="auto">
            <a:xfrm>
              <a:off x="681" y="1421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23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  <p:sp>
          <p:nvSpPr>
            <p:cNvPr id="415785" name="Text Box 41"/>
            <p:cNvSpPr txBox="1">
              <a:spLocks noChangeArrowheads="1"/>
            </p:cNvSpPr>
            <p:nvPr/>
          </p:nvSpPr>
          <p:spPr bwMode="auto">
            <a:xfrm>
              <a:off x="1113" y="1949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1pPr>
              <a:lvl2pPr marL="742950" indent="-28575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2pPr>
              <a:lvl3pPr marL="11430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3pPr>
              <a:lvl4pPr marL="16002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4pPr>
              <a:lvl5pPr marL="2057400" indent="-228600" eaLnBrk="0" hangingPunct="0"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SzPct val="85000"/>
                <a:defRPr kumimoji="1" sz="2400" b="1">
                  <a:solidFill>
                    <a:schemeClr val="bg2"/>
                  </a:solidFill>
                  <a:latin typeface="Times New Roman" charset="0"/>
                  <a:ea typeface="华文细黑" charset="0"/>
                  <a:cs typeface="华文细黑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defRPr/>
              </a:pPr>
              <a:r>
                <a:rPr lang="en-US" altLang="zh-CN" smtClean="0">
                  <a:solidFill>
                    <a:srgbClr val="66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charset="0"/>
                  <a:cs typeface="宋体" charset="0"/>
                </a:rPr>
                <a:t>36</a:t>
              </a:r>
              <a:endParaRPr lang="en-US" altLang="zh-CN" b="0" smtClean="0">
                <a:solidFill>
                  <a:schemeClr val="tx1"/>
                </a:solidFill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3666" name="Oval 5"/>
          <p:cNvSpPr>
            <a:spLocks noChangeArrowheads="1"/>
          </p:cNvSpPr>
          <p:nvPr/>
        </p:nvSpPr>
        <p:spPr bwMode="auto">
          <a:xfrm>
            <a:off x="45323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7" name="Oval 6"/>
          <p:cNvSpPr>
            <a:spLocks noChangeArrowheads="1"/>
          </p:cNvSpPr>
          <p:nvPr/>
        </p:nvSpPr>
        <p:spPr bwMode="auto">
          <a:xfrm>
            <a:off x="5599113" y="5138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8" name="Oval 7"/>
          <p:cNvSpPr>
            <a:spLocks noChangeArrowheads="1"/>
          </p:cNvSpPr>
          <p:nvPr/>
        </p:nvSpPr>
        <p:spPr bwMode="auto">
          <a:xfrm>
            <a:off x="3389313" y="5062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9" name="Oval 8"/>
          <p:cNvSpPr>
            <a:spLocks noChangeArrowheads="1"/>
          </p:cNvSpPr>
          <p:nvPr/>
        </p:nvSpPr>
        <p:spPr bwMode="auto">
          <a:xfrm>
            <a:off x="55991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0" name="Oval 9"/>
          <p:cNvSpPr>
            <a:spLocks noChangeArrowheads="1"/>
          </p:cNvSpPr>
          <p:nvPr/>
        </p:nvSpPr>
        <p:spPr bwMode="auto">
          <a:xfrm>
            <a:off x="65135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1" name="Oval 10"/>
          <p:cNvSpPr>
            <a:spLocks noChangeArrowheads="1"/>
          </p:cNvSpPr>
          <p:nvPr/>
        </p:nvSpPr>
        <p:spPr bwMode="auto">
          <a:xfrm>
            <a:off x="2474913" y="3538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2" name="Oval 11"/>
          <p:cNvSpPr>
            <a:spLocks noChangeArrowheads="1"/>
          </p:cNvSpPr>
          <p:nvPr/>
        </p:nvSpPr>
        <p:spPr bwMode="auto">
          <a:xfrm>
            <a:off x="35417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3" name="Line 12"/>
          <p:cNvSpPr>
            <a:spLocks noChangeShapeType="1"/>
          </p:cNvSpPr>
          <p:nvPr/>
        </p:nvSpPr>
        <p:spPr bwMode="auto">
          <a:xfrm>
            <a:off x="3617913" y="2166938"/>
            <a:ext cx="1981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4" name="Line 13"/>
          <p:cNvSpPr>
            <a:spLocks noChangeShapeType="1"/>
          </p:cNvSpPr>
          <p:nvPr/>
        </p:nvSpPr>
        <p:spPr bwMode="auto">
          <a:xfrm flipH="1">
            <a:off x="25511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5" name="Line 14"/>
          <p:cNvSpPr>
            <a:spLocks noChangeShapeType="1"/>
          </p:cNvSpPr>
          <p:nvPr/>
        </p:nvSpPr>
        <p:spPr bwMode="auto">
          <a:xfrm>
            <a:off x="5675313" y="2166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6" name="Line 15"/>
          <p:cNvSpPr>
            <a:spLocks noChangeShapeType="1"/>
          </p:cNvSpPr>
          <p:nvPr/>
        </p:nvSpPr>
        <p:spPr bwMode="auto">
          <a:xfrm>
            <a:off x="3617913" y="22431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7" name="Line 16"/>
          <p:cNvSpPr>
            <a:spLocks noChangeShapeType="1"/>
          </p:cNvSpPr>
          <p:nvPr/>
        </p:nvSpPr>
        <p:spPr bwMode="auto">
          <a:xfrm flipH="1">
            <a:off x="46847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8" name="Line 18"/>
          <p:cNvSpPr>
            <a:spLocks noChangeShapeType="1"/>
          </p:cNvSpPr>
          <p:nvPr/>
        </p:nvSpPr>
        <p:spPr bwMode="auto">
          <a:xfrm>
            <a:off x="4684713" y="36909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9" name="Line 19"/>
          <p:cNvSpPr>
            <a:spLocks noChangeShapeType="1"/>
          </p:cNvSpPr>
          <p:nvPr/>
        </p:nvSpPr>
        <p:spPr bwMode="auto">
          <a:xfrm>
            <a:off x="2551113" y="36909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0" name="Line 20"/>
          <p:cNvSpPr>
            <a:spLocks noChangeShapeType="1"/>
          </p:cNvSpPr>
          <p:nvPr/>
        </p:nvSpPr>
        <p:spPr bwMode="auto">
          <a:xfrm flipH="1">
            <a:off x="3465513" y="37671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1" name="Line 21"/>
          <p:cNvSpPr>
            <a:spLocks noChangeShapeType="1"/>
          </p:cNvSpPr>
          <p:nvPr/>
        </p:nvSpPr>
        <p:spPr bwMode="auto">
          <a:xfrm>
            <a:off x="4608513" y="36909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2" name="Line 22"/>
          <p:cNvSpPr>
            <a:spLocks noChangeShapeType="1"/>
          </p:cNvSpPr>
          <p:nvPr/>
        </p:nvSpPr>
        <p:spPr bwMode="auto">
          <a:xfrm>
            <a:off x="3465513" y="52149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3" name="Line 23"/>
          <p:cNvSpPr>
            <a:spLocks noChangeShapeType="1"/>
          </p:cNvSpPr>
          <p:nvPr/>
        </p:nvSpPr>
        <p:spPr bwMode="auto">
          <a:xfrm flipH="1">
            <a:off x="5675313" y="3690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2" name="Text Box 24"/>
          <p:cNvSpPr txBox="1">
            <a:spLocks noChangeArrowheads="1"/>
          </p:cNvSpPr>
          <p:nvPr/>
        </p:nvSpPr>
        <p:spPr bwMode="auto">
          <a:xfrm>
            <a:off x="3008313" y="1709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3" name="Text Box 25"/>
          <p:cNvSpPr txBox="1">
            <a:spLocks noChangeArrowheads="1"/>
          </p:cNvSpPr>
          <p:nvPr/>
        </p:nvSpPr>
        <p:spPr bwMode="auto">
          <a:xfrm>
            <a:off x="4303713" y="2928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4" name="Text Box 26"/>
          <p:cNvSpPr txBox="1">
            <a:spLocks noChangeArrowheads="1"/>
          </p:cNvSpPr>
          <p:nvPr/>
        </p:nvSpPr>
        <p:spPr bwMode="auto">
          <a:xfrm>
            <a:off x="5751513" y="5138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5" name="Text Box 27"/>
          <p:cNvSpPr txBox="1">
            <a:spLocks noChangeArrowheads="1"/>
          </p:cNvSpPr>
          <p:nvPr/>
        </p:nvSpPr>
        <p:spPr bwMode="auto">
          <a:xfrm>
            <a:off x="6618288" y="340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6" name="Text Box 28"/>
          <p:cNvSpPr txBox="1">
            <a:spLocks noChangeArrowheads="1"/>
          </p:cNvSpPr>
          <p:nvPr/>
        </p:nvSpPr>
        <p:spPr bwMode="auto">
          <a:xfrm>
            <a:off x="5610225" y="17002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7" name="Text Box 29"/>
          <p:cNvSpPr txBox="1">
            <a:spLocks noChangeArrowheads="1"/>
          </p:cNvSpPr>
          <p:nvPr/>
        </p:nvSpPr>
        <p:spPr bwMode="auto">
          <a:xfrm>
            <a:off x="2916238" y="5062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8" name="Text Box 30"/>
          <p:cNvSpPr txBox="1">
            <a:spLocks noChangeArrowheads="1"/>
          </p:cNvSpPr>
          <p:nvPr/>
        </p:nvSpPr>
        <p:spPr bwMode="auto">
          <a:xfrm>
            <a:off x="1979613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799" name="Text Box 31"/>
          <p:cNvSpPr txBox="1">
            <a:spLocks noChangeArrowheads="1"/>
          </p:cNvSpPr>
          <p:nvPr/>
        </p:nvSpPr>
        <p:spPr bwMode="auto">
          <a:xfrm>
            <a:off x="4379913" y="1854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0" name="Text Box 32"/>
          <p:cNvSpPr txBox="1">
            <a:spLocks noChangeArrowheads="1"/>
          </p:cNvSpPr>
          <p:nvPr/>
        </p:nvSpPr>
        <p:spPr bwMode="auto">
          <a:xfrm>
            <a:off x="6132513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1" name="Text Box 33"/>
          <p:cNvSpPr txBox="1">
            <a:spLocks noChangeArrowheads="1"/>
          </p:cNvSpPr>
          <p:nvPr/>
        </p:nvSpPr>
        <p:spPr bwMode="auto">
          <a:xfrm>
            <a:off x="5370513" y="325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2" name="Text Box 34"/>
          <p:cNvSpPr txBox="1">
            <a:spLocks noChangeArrowheads="1"/>
          </p:cNvSpPr>
          <p:nvPr/>
        </p:nvSpPr>
        <p:spPr bwMode="auto">
          <a:xfrm>
            <a:off x="5065713" y="4224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3" name="Text Box 35"/>
          <p:cNvSpPr txBox="1">
            <a:spLocks noChangeArrowheads="1"/>
          </p:cNvSpPr>
          <p:nvPr/>
        </p:nvSpPr>
        <p:spPr bwMode="auto">
          <a:xfrm>
            <a:off x="3594100" y="4149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4" name="Text Box 36"/>
          <p:cNvSpPr txBox="1">
            <a:spLocks noChangeArrowheads="1"/>
          </p:cNvSpPr>
          <p:nvPr/>
        </p:nvSpPr>
        <p:spPr bwMode="auto">
          <a:xfrm>
            <a:off x="6056313" y="4376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5" name="Text Box 37"/>
          <p:cNvSpPr txBox="1">
            <a:spLocks noChangeArrowheads="1"/>
          </p:cNvSpPr>
          <p:nvPr/>
        </p:nvSpPr>
        <p:spPr bwMode="auto">
          <a:xfrm>
            <a:off x="2551113" y="4267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6" name="Text Box 38"/>
          <p:cNvSpPr txBox="1">
            <a:spLocks noChangeArrowheads="1"/>
          </p:cNvSpPr>
          <p:nvPr/>
        </p:nvSpPr>
        <p:spPr bwMode="auto">
          <a:xfrm>
            <a:off x="4284663" y="51577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7" name="Text Box 39"/>
          <p:cNvSpPr txBox="1">
            <a:spLocks noChangeArrowheads="1"/>
          </p:cNvSpPr>
          <p:nvPr/>
        </p:nvSpPr>
        <p:spPr bwMode="auto">
          <a:xfrm>
            <a:off x="4913313" y="2547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8" name="Text Box 40"/>
          <p:cNvSpPr txBox="1">
            <a:spLocks noChangeArrowheads="1"/>
          </p:cNvSpPr>
          <p:nvPr/>
        </p:nvSpPr>
        <p:spPr bwMode="auto">
          <a:xfrm>
            <a:off x="38941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6809" name="Text Box 41"/>
          <p:cNvSpPr txBox="1">
            <a:spLocks noChangeArrowheads="1"/>
          </p:cNvSpPr>
          <p:nvPr/>
        </p:nvSpPr>
        <p:spPr bwMode="auto">
          <a:xfrm>
            <a:off x="2551113" y="2471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4690" name="Oval 4"/>
          <p:cNvSpPr>
            <a:spLocks noChangeArrowheads="1"/>
          </p:cNvSpPr>
          <p:nvPr/>
        </p:nvSpPr>
        <p:spPr bwMode="auto">
          <a:xfrm>
            <a:off x="45323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1" name="Oval 5"/>
          <p:cNvSpPr>
            <a:spLocks noChangeArrowheads="1"/>
          </p:cNvSpPr>
          <p:nvPr/>
        </p:nvSpPr>
        <p:spPr bwMode="auto">
          <a:xfrm>
            <a:off x="5599113" y="5138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2" name="Oval 6"/>
          <p:cNvSpPr>
            <a:spLocks noChangeArrowheads="1"/>
          </p:cNvSpPr>
          <p:nvPr/>
        </p:nvSpPr>
        <p:spPr bwMode="auto">
          <a:xfrm>
            <a:off x="3389313" y="5062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3" name="Oval 7"/>
          <p:cNvSpPr>
            <a:spLocks noChangeArrowheads="1"/>
          </p:cNvSpPr>
          <p:nvPr/>
        </p:nvSpPr>
        <p:spPr bwMode="auto">
          <a:xfrm>
            <a:off x="55991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4" name="Oval 8"/>
          <p:cNvSpPr>
            <a:spLocks noChangeArrowheads="1"/>
          </p:cNvSpPr>
          <p:nvPr/>
        </p:nvSpPr>
        <p:spPr bwMode="auto">
          <a:xfrm>
            <a:off x="6513513" y="3614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5" name="Oval 9"/>
          <p:cNvSpPr>
            <a:spLocks noChangeArrowheads="1"/>
          </p:cNvSpPr>
          <p:nvPr/>
        </p:nvSpPr>
        <p:spPr bwMode="auto">
          <a:xfrm>
            <a:off x="2474913" y="3538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6" name="Oval 10"/>
          <p:cNvSpPr>
            <a:spLocks noChangeArrowheads="1"/>
          </p:cNvSpPr>
          <p:nvPr/>
        </p:nvSpPr>
        <p:spPr bwMode="auto">
          <a:xfrm>
            <a:off x="3541713" y="2090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7" name="Line 11"/>
          <p:cNvSpPr>
            <a:spLocks noChangeShapeType="1"/>
          </p:cNvSpPr>
          <p:nvPr/>
        </p:nvSpPr>
        <p:spPr bwMode="auto">
          <a:xfrm>
            <a:off x="3617913" y="2166938"/>
            <a:ext cx="1981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8" name="Line 12"/>
          <p:cNvSpPr>
            <a:spLocks noChangeShapeType="1"/>
          </p:cNvSpPr>
          <p:nvPr/>
        </p:nvSpPr>
        <p:spPr bwMode="auto">
          <a:xfrm flipH="1">
            <a:off x="2551113" y="21669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9" name="Line 13"/>
          <p:cNvSpPr>
            <a:spLocks noChangeShapeType="1"/>
          </p:cNvSpPr>
          <p:nvPr/>
        </p:nvSpPr>
        <p:spPr bwMode="auto">
          <a:xfrm>
            <a:off x="5675313" y="2166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0" name="Line 14"/>
          <p:cNvSpPr>
            <a:spLocks noChangeShapeType="1"/>
          </p:cNvSpPr>
          <p:nvPr/>
        </p:nvSpPr>
        <p:spPr bwMode="auto">
          <a:xfrm>
            <a:off x="3617913" y="2243138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1" name="Line 15"/>
          <p:cNvSpPr>
            <a:spLocks noChangeShapeType="1"/>
          </p:cNvSpPr>
          <p:nvPr/>
        </p:nvSpPr>
        <p:spPr bwMode="auto">
          <a:xfrm flipH="1">
            <a:off x="4684713" y="2166938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2" name="Line 16"/>
          <p:cNvSpPr>
            <a:spLocks noChangeShapeType="1"/>
          </p:cNvSpPr>
          <p:nvPr/>
        </p:nvSpPr>
        <p:spPr bwMode="auto">
          <a:xfrm>
            <a:off x="4684713" y="36909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3" name="Line 17"/>
          <p:cNvSpPr>
            <a:spLocks noChangeShapeType="1"/>
          </p:cNvSpPr>
          <p:nvPr/>
        </p:nvSpPr>
        <p:spPr bwMode="auto">
          <a:xfrm>
            <a:off x="2551113" y="36909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4" name="Line 18"/>
          <p:cNvSpPr>
            <a:spLocks noChangeShapeType="1"/>
          </p:cNvSpPr>
          <p:nvPr/>
        </p:nvSpPr>
        <p:spPr bwMode="auto">
          <a:xfrm flipH="1">
            <a:off x="3465513" y="37671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5" name="Line 19"/>
          <p:cNvSpPr>
            <a:spLocks noChangeShapeType="1"/>
          </p:cNvSpPr>
          <p:nvPr/>
        </p:nvSpPr>
        <p:spPr bwMode="auto">
          <a:xfrm>
            <a:off x="4608513" y="36909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6" name="Line 20"/>
          <p:cNvSpPr>
            <a:spLocks noChangeShapeType="1"/>
          </p:cNvSpPr>
          <p:nvPr/>
        </p:nvSpPr>
        <p:spPr bwMode="auto">
          <a:xfrm>
            <a:off x="3465513" y="52149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7" name="Line 21"/>
          <p:cNvSpPr>
            <a:spLocks noChangeShapeType="1"/>
          </p:cNvSpPr>
          <p:nvPr/>
        </p:nvSpPr>
        <p:spPr bwMode="auto">
          <a:xfrm flipH="1">
            <a:off x="5675313" y="36909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910" name="Text Box 22"/>
          <p:cNvSpPr txBox="1">
            <a:spLocks noChangeArrowheads="1"/>
          </p:cNvSpPr>
          <p:nvPr/>
        </p:nvSpPr>
        <p:spPr bwMode="auto">
          <a:xfrm>
            <a:off x="3008313" y="1709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1" name="Text Box 23"/>
          <p:cNvSpPr txBox="1">
            <a:spLocks noChangeArrowheads="1"/>
          </p:cNvSpPr>
          <p:nvPr/>
        </p:nvSpPr>
        <p:spPr bwMode="auto">
          <a:xfrm>
            <a:off x="4303713" y="2928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2" name="Text Box 24"/>
          <p:cNvSpPr txBox="1">
            <a:spLocks noChangeArrowheads="1"/>
          </p:cNvSpPr>
          <p:nvPr/>
        </p:nvSpPr>
        <p:spPr bwMode="auto">
          <a:xfrm>
            <a:off x="5751513" y="5138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3" name="Text Box 25"/>
          <p:cNvSpPr txBox="1">
            <a:spLocks noChangeArrowheads="1"/>
          </p:cNvSpPr>
          <p:nvPr/>
        </p:nvSpPr>
        <p:spPr bwMode="auto">
          <a:xfrm>
            <a:off x="6618288" y="340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4" name="Text Box 26"/>
          <p:cNvSpPr txBox="1">
            <a:spLocks noChangeArrowheads="1"/>
          </p:cNvSpPr>
          <p:nvPr/>
        </p:nvSpPr>
        <p:spPr bwMode="auto">
          <a:xfrm>
            <a:off x="5610225" y="17002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5" name="Text Box 27"/>
          <p:cNvSpPr txBox="1">
            <a:spLocks noChangeArrowheads="1"/>
          </p:cNvSpPr>
          <p:nvPr/>
        </p:nvSpPr>
        <p:spPr bwMode="auto">
          <a:xfrm>
            <a:off x="2916238" y="5062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6" name="Text Box 28"/>
          <p:cNvSpPr txBox="1">
            <a:spLocks noChangeArrowheads="1"/>
          </p:cNvSpPr>
          <p:nvPr/>
        </p:nvSpPr>
        <p:spPr bwMode="auto">
          <a:xfrm>
            <a:off x="1979613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7" name="Text Box 29"/>
          <p:cNvSpPr txBox="1">
            <a:spLocks noChangeArrowheads="1"/>
          </p:cNvSpPr>
          <p:nvPr/>
        </p:nvSpPr>
        <p:spPr bwMode="auto">
          <a:xfrm>
            <a:off x="4379913" y="1747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20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8" name="Text Box 30"/>
          <p:cNvSpPr txBox="1">
            <a:spLocks noChangeArrowheads="1"/>
          </p:cNvSpPr>
          <p:nvPr/>
        </p:nvSpPr>
        <p:spPr bwMode="auto">
          <a:xfrm>
            <a:off x="6132513" y="23955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19" name="Text Box 31"/>
          <p:cNvSpPr txBox="1">
            <a:spLocks noChangeArrowheads="1"/>
          </p:cNvSpPr>
          <p:nvPr/>
        </p:nvSpPr>
        <p:spPr bwMode="auto">
          <a:xfrm>
            <a:off x="5370513" y="3259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0" name="Text Box 32"/>
          <p:cNvSpPr txBox="1">
            <a:spLocks noChangeArrowheads="1"/>
          </p:cNvSpPr>
          <p:nvPr/>
        </p:nvSpPr>
        <p:spPr bwMode="auto">
          <a:xfrm>
            <a:off x="5065713" y="42243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1" name="Text Box 33"/>
          <p:cNvSpPr txBox="1">
            <a:spLocks noChangeArrowheads="1"/>
          </p:cNvSpPr>
          <p:nvPr/>
        </p:nvSpPr>
        <p:spPr bwMode="auto">
          <a:xfrm>
            <a:off x="3594100" y="4149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2" name="Text Box 34"/>
          <p:cNvSpPr txBox="1">
            <a:spLocks noChangeArrowheads="1"/>
          </p:cNvSpPr>
          <p:nvPr/>
        </p:nvSpPr>
        <p:spPr bwMode="auto">
          <a:xfrm>
            <a:off x="6056313" y="4376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3" name="Text Box 35"/>
          <p:cNvSpPr txBox="1">
            <a:spLocks noChangeArrowheads="1"/>
          </p:cNvSpPr>
          <p:nvPr/>
        </p:nvSpPr>
        <p:spPr bwMode="auto">
          <a:xfrm>
            <a:off x="2551113" y="4267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4" name="Text Box 36"/>
          <p:cNvSpPr txBox="1">
            <a:spLocks noChangeArrowheads="1"/>
          </p:cNvSpPr>
          <p:nvPr/>
        </p:nvSpPr>
        <p:spPr bwMode="auto">
          <a:xfrm>
            <a:off x="4284663" y="51577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5" name="Text Box 37"/>
          <p:cNvSpPr txBox="1">
            <a:spLocks noChangeArrowheads="1"/>
          </p:cNvSpPr>
          <p:nvPr/>
        </p:nvSpPr>
        <p:spPr bwMode="auto">
          <a:xfrm>
            <a:off x="4913313" y="2547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6" name="Text Box 38"/>
          <p:cNvSpPr txBox="1">
            <a:spLocks noChangeArrowheads="1"/>
          </p:cNvSpPr>
          <p:nvPr/>
        </p:nvSpPr>
        <p:spPr bwMode="auto">
          <a:xfrm>
            <a:off x="3894138" y="24209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1927" name="Text Box 39"/>
          <p:cNvSpPr txBox="1">
            <a:spLocks noChangeArrowheads="1"/>
          </p:cNvSpPr>
          <p:nvPr/>
        </p:nvSpPr>
        <p:spPr bwMode="auto">
          <a:xfrm>
            <a:off x="2551113" y="24717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5714" name="Oval 4"/>
          <p:cNvSpPr>
            <a:spLocks noChangeArrowheads="1"/>
          </p:cNvSpPr>
          <p:nvPr/>
        </p:nvSpPr>
        <p:spPr bwMode="auto">
          <a:xfrm>
            <a:off x="4387850" y="3398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5" name="Oval 5"/>
          <p:cNvSpPr>
            <a:spLocks noChangeArrowheads="1"/>
          </p:cNvSpPr>
          <p:nvPr/>
        </p:nvSpPr>
        <p:spPr bwMode="auto">
          <a:xfrm>
            <a:off x="5454650" y="4922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6" name="Oval 6"/>
          <p:cNvSpPr>
            <a:spLocks noChangeArrowheads="1"/>
          </p:cNvSpPr>
          <p:nvPr/>
        </p:nvSpPr>
        <p:spPr bwMode="auto">
          <a:xfrm>
            <a:off x="3244850" y="48466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7" name="Oval 7"/>
          <p:cNvSpPr>
            <a:spLocks noChangeArrowheads="1"/>
          </p:cNvSpPr>
          <p:nvPr/>
        </p:nvSpPr>
        <p:spPr bwMode="auto">
          <a:xfrm>
            <a:off x="5454650" y="1874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8" name="Oval 8"/>
          <p:cNvSpPr>
            <a:spLocks noChangeArrowheads="1"/>
          </p:cNvSpPr>
          <p:nvPr/>
        </p:nvSpPr>
        <p:spPr bwMode="auto">
          <a:xfrm>
            <a:off x="6369050" y="3398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9" name="Oval 9"/>
          <p:cNvSpPr>
            <a:spLocks noChangeArrowheads="1"/>
          </p:cNvSpPr>
          <p:nvPr/>
        </p:nvSpPr>
        <p:spPr bwMode="auto">
          <a:xfrm>
            <a:off x="2330450" y="33226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Oval 10"/>
          <p:cNvSpPr>
            <a:spLocks noChangeArrowheads="1"/>
          </p:cNvSpPr>
          <p:nvPr/>
        </p:nvSpPr>
        <p:spPr bwMode="auto">
          <a:xfrm>
            <a:off x="3397250" y="1874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1" name="Line 12"/>
          <p:cNvSpPr>
            <a:spLocks noChangeShapeType="1"/>
          </p:cNvSpPr>
          <p:nvPr/>
        </p:nvSpPr>
        <p:spPr bwMode="auto">
          <a:xfrm flipH="1">
            <a:off x="2406650" y="1951038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2" name="Line 13"/>
          <p:cNvSpPr>
            <a:spLocks noChangeShapeType="1"/>
          </p:cNvSpPr>
          <p:nvPr/>
        </p:nvSpPr>
        <p:spPr bwMode="auto">
          <a:xfrm>
            <a:off x="5530850" y="19510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3" name="Line 14"/>
          <p:cNvSpPr>
            <a:spLocks noChangeShapeType="1"/>
          </p:cNvSpPr>
          <p:nvPr/>
        </p:nvSpPr>
        <p:spPr bwMode="auto">
          <a:xfrm>
            <a:off x="3473450" y="2027238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Line 15"/>
          <p:cNvSpPr>
            <a:spLocks noChangeShapeType="1"/>
          </p:cNvSpPr>
          <p:nvPr/>
        </p:nvSpPr>
        <p:spPr bwMode="auto">
          <a:xfrm flipH="1">
            <a:off x="4540250" y="1951038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5" name="Line 16"/>
          <p:cNvSpPr>
            <a:spLocks noChangeShapeType="1"/>
          </p:cNvSpPr>
          <p:nvPr/>
        </p:nvSpPr>
        <p:spPr bwMode="auto">
          <a:xfrm>
            <a:off x="4540250" y="3475038"/>
            <a:ext cx="1828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6" name="Line 17"/>
          <p:cNvSpPr>
            <a:spLocks noChangeShapeType="1"/>
          </p:cNvSpPr>
          <p:nvPr/>
        </p:nvSpPr>
        <p:spPr bwMode="auto">
          <a:xfrm>
            <a:off x="2406650" y="3475038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7" name="Line 18"/>
          <p:cNvSpPr>
            <a:spLocks noChangeShapeType="1"/>
          </p:cNvSpPr>
          <p:nvPr/>
        </p:nvSpPr>
        <p:spPr bwMode="auto">
          <a:xfrm flipH="1">
            <a:off x="3321050" y="3551238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8" name="Line 19"/>
          <p:cNvSpPr>
            <a:spLocks noChangeShapeType="1"/>
          </p:cNvSpPr>
          <p:nvPr/>
        </p:nvSpPr>
        <p:spPr bwMode="auto">
          <a:xfrm>
            <a:off x="4464050" y="3475038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9" name="Line 20"/>
          <p:cNvSpPr>
            <a:spLocks noChangeShapeType="1"/>
          </p:cNvSpPr>
          <p:nvPr/>
        </p:nvSpPr>
        <p:spPr bwMode="auto">
          <a:xfrm>
            <a:off x="3321050" y="4999038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0" name="Line 21"/>
          <p:cNvSpPr>
            <a:spLocks noChangeShapeType="1"/>
          </p:cNvSpPr>
          <p:nvPr/>
        </p:nvSpPr>
        <p:spPr bwMode="auto">
          <a:xfrm flipH="1">
            <a:off x="5530850" y="3475038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38" name="Text Box 22"/>
          <p:cNvSpPr txBox="1">
            <a:spLocks noChangeArrowheads="1"/>
          </p:cNvSpPr>
          <p:nvPr/>
        </p:nvSpPr>
        <p:spPr bwMode="auto">
          <a:xfrm>
            <a:off x="2863850" y="1493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39" name="Text Box 23"/>
          <p:cNvSpPr txBox="1">
            <a:spLocks noChangeArrowheads="1"/>
          </p:cNvSpPr>
          <p:nvPr/>
        </p:nvSpPr>
        <p:spPr bwMode="auto">
          <a:xfrm>
            <a:off x="4159250" y="2713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0" name="Text Box 24"/>
          <p:cNvSpPr txBox="1">
            <a:spLocks noChangeArrowheads="1"/>
          </p:cNvSpPr>
          <p:nvPr/>
        </p:nvSpPr>
        <p:spPr bwMode="auto">
          <a:xfrm>
            <a:off x="5607050" y="4922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1" name="Text Box 25"/>
          <p:cNvSpPr txBox="1">
            <a:spLocks noChangeArrowheads="1"/>
          </p:cNvSpPr>
          <p:nvPr/>
        </p:nvSpPr>
        <p:spPr bwMode="auto">
          <a:xfrm>
            <a:off x="6473825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2" name="Text Box 26"/>
          <p:cNvSpPr txBox="1">
            <a:spLocks noChangeArrowheads="1"/>
          </p:cNvSpPr>
          <p:nvPr/>
        </p:nvSpPr>
        <p:spPr bwMode="auto">
          <a:xfrm>
            <a:off x="5465763" y="1484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3" name="Text Box 27"/>
          <p:cNvSpPr txBox="1">
            <a:spLocks noChangeArrowheads="1"/>
          </p:cNvSpPr>
          <p:nvPr/>
        </p:nvSpPr>
        <p:spPr bwMode="auto">
          <a:xfrm>
            <a:off x="2771775" y="48466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4" name="Text Box 28"/>
          <p:cNvSpPr txBox="1">
            <a:spLocks noChangeArrowheads="1"/>
          </p:cNvSpPr>
          <p:nvPr/>
        </p:nvSpPr>
        <p:spPr bwMode="auto">
          <a:xfrm>
            <a:off x="1835150" y="31162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6" name="Text Box 30"/>
          <p:cNvSpPr txBox="1">
            <a:spLocks noChangeArrowheads="1"/>
          </p:cNvSpPr>
          <p:nvPr/>
        </p:nvSpPr>
        <p:spPr bwMode="auto">
          <a:xfrm>
            <a:off x="5988050" y="21796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7" name="Text Box 31"/>
          <p:cNvSpPr txBox="1">
            <a:spLocks noChangeArrowheads="1"/>
          </p:cNvSpPr>
          <p:nvPr/>
        </p:nvSpPr>
        <p:spPr bwMode="auto">
          <a:xfrm>
            <a:off x="5226050" y="30432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8" name="Text Box 32"/>
          <p:cNvSpPr txBox="1">
            <a:spLocks noChangeArrowheads="1"/>
          </p:cNvSpPr>
          <p:nvPr/>
        </p:nvSpPr>
        <p:spPr bwMode="auto">
          <a:xfrm>
            <a:off x="4921250" y="40084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49" name="Text Box 33"/>
          <p:cNvSpPr txBox="1">
            <a:spLocks noChangeArrowheads="1"/>
          </p:cNvSpPr>
          <p:nvPr/>
        </p:nvSpPr>
        <p:spPr bwMode="auto">
          <a:xfrm>
            <a:off x="3449638" y="39338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0" name="Text Box 34"/>
          <p:cNvSpPr txBox="1">
            <a:spLocks noChangeArrowheads="1"/>
          </p:cNvSpPr>
          <p:nvPr/>
        </p:nvSpPr>
        <p:spPr bwMode="auto">
          <a:xfrm>
            <a:off x="5911850" y="4160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1" name="Text Box 35"/>
          <p:cNvSpPr txBox="1">
            <a:spLocks noChangeArrowheads="1"/>
          </p:cNvSpPr>
          <p:nvPr/>
        </p:nvSpPr>
        <p:spPr bwMode="auto">
          <a:xfrm>
            <a:off x="2406650" y="4051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2" name="Text Box 36"/>
          <p:cNvSpPr txBox="1">
            <a:spLocks noChangeArrowheads="1"/>
          </p:cNvSpPr>
          <p:nvPr/>
        </p:nvSpPr>
        <p:spPr bwMode="auto">
          <a:xfrm>
            <a:off x="4140200" y="49418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3" name="Text Box 37"/>
          <p:cNvSpPr txBox="1">
            <a:spLocks noChangeArrowheads="1"/>
          </p:cNvSpPr>
          <p:nvPr/>
        </p:nvSpPr>
        <p:spPr bwMode="auto">
          <a:xfrm>
            <a:off x="4768850" y="2332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4" name="Text Box 38"/>
          <p:cNvSpPr txBox="1">
            <a:spLocks noChangeArrowheads="1"/>
          </p:cNvSpPr>
          <p:nvPr/>
        </p:nvSpPr>
        <p:spPr bwMode="auto">
          <a:xfrm>
            <a:off x="3749675" y="22050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8855" name="Text Box 39"/>
          <p:cNvSpPr txBox="1">
            <a:spLocks noChangeArrowheads="1"/>
          </p:cNvSpPr>
          <p:nvPr/>
        </p:nvSpPr>
        <p:spPr bwMode="auto">
          <a:xfrm>
            <a:off x="2406650" y="22558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6738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39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1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2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3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4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5" name="Line 12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6" name="Line 13"/>
          <p:cNvSpPr>
            <a:spLocks noChangeShapeType="1"/>
          </p:cNvSpPr>
          <p:nvPr/>
        </p:nvSpPr>
        <p:spPr bwMode="auto">
          <a:xfrm>
            <a:off x="5530850" y="2095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7" name="Line 14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8" name="Line 15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9" name="Line 16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0" name="Line 17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1" name="Line 18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2" name="Line 19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3" name="Line 20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4" name="Line 21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14" name="Text Box 22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5" name="Text Box 23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6" name="Text Box 24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7" name="Text Box 25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8" name="Text Box 26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19" name="Text Box 27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0" name="Text Box 28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2" name="Text Box 30"/>
          <p:cNvSpPr txBox="1">
            <a:spLocks noChangeArrowheads="1"/>
          </p:cNvSpPr>
          <p:nvPr/>
        </p:nvSpPr>
        <p:spPr bwMode="auto">
          <a:xfrm>
            <a:off x="5988050" y="2324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3" name="Text Box 31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4" name="Text Box 32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5" name="Text Box 33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6" name="Text Box 34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7" name="Text Box 35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8" name="Text Box 36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29" name="Text Box 37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30" name="Text Box 38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7831" name="Text Box 39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7762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3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4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5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6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7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8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Line 19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7" name="Line 20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3957" name="Text Box 21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58" name="Text Box 22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59" name="Text Box 23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0" name="Text Box 24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1" name="Text Box 25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2" name="Text Box 26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3" name="Text Box 27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5" name="Text Box 29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6" name="Text Box 30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7" name="Text Box 31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8" name="Text Box 32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69" name="Text Box 33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0" name="Text Box 34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1" name="Text Box 35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2" name="Text Box 36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3973" name="Text Box 37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8786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3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4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5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6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7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8"/>
          <p:cNvSpPr>
            <a:spLocks noChangeShapeType="1"/>
          </p:cNvSpPr>
          <p:nvPr/>
        </p:nvSpPr>
        <p:spPr bwMode="auto">
          <a:xfrm>
            <a:off x="4464050" y="3619500"/>
            <a:ext cx="10668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Line 19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1" name="Line 20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1" name="Text Box 21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2" name="Text Box 22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3" name="Text Box 23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4" name="Text Box 24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5" name="Text Box 25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6" name="Text Box 26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7" name="Text Box 27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69" name="Text Box 29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0" name="Text Box 30"/>
          <p:cNvSpPr txBox="1">
            <a:spLocks noChangeArrowheads="1"/>
          </p:cNvSpPr>
          <p:nvPr/>
        </p:nvSpPr>
        <p:spPr bwMode="auto">
          <a:xfrm>
            <a:off x="4921250" y="41529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1" name="Text Box 31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2" name="Text Box 32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3" name="Text Box 33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4" name="Text Box 34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5" name="Text Box 35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6" name="Text Box 36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19877" name="Text Box 37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19810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Line 18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4" name="Line 19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84" name="Text Box 20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5" name="Text Box 21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6" name="Text Box 22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7" name="Text Box 23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8" name="Text Box 24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89" name="Text Box 25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0" name="Text Box 26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1" name="Text Box 27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3" name="Text Box 29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4" name="Text Box 30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5" name="Text Box 31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6" name="Text Box 32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7" name="Text Box 33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8" name="Text Box 34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0899" name="Text Box 35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Times New Roman" charset="0"/>
                <a:ea typeface="宋体" charset="0"/>
              </a:rPr>
              <a:t>树与图的最小树</a:t>
            </a:r>
          </a:p>
        </p:txBody>
      </p:sp>
      <p:sp>
        <p:nvSpPr>
          <p:cNvPr id="120834" name="Oval 4"/>
          <p:cNvSpPr>
            <a:spLocks noChangeArrowheads="1"/>
          </p:cNvSpPr>
          <p:nvPr/>
        </p:nvSpPr>
        <p:spPr bwMode="auto">
          <a:xfrm>
            <a:off x="43878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Oval 5"/>
          <p:cNvSpPr>
            <a:spLocks noChangeArrowheads="1"/>
          </p:cNvSpPr>
          <p:nvPr/>
        </p:nvSpPr>
        <p:spPr bwMode="auto">
          <a:xfrm>
            <a:off x="5454650" y="5067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3244850" y="4991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54546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8" name="Oval 8"/>
          <p:cNvSpPr>
            <a:spLocks noChangeArrowheads="1"/>
          </p:cNvSpPr>
          <p:nvPr/>
        </p:nvSpPr>
        <p:spPr bwMode="auto">
          <a:xfrm>
            <a:off x="6369050" y="3543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Oval 9"/>
          <p:cNvSpPr>
            <a:spLocks noChangeArrowheads="1"/>
          </p:cNvSpPr>
          <p:nvPr/>
        </p:nvSpPr>
        <p:spPr bwMode="auto">
          <a:xfrm>
            <a:off x="2330450" y="3467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Oval 10"/>
          <p:cNvSpPr>
            <a:spLocks noChangeArrowheads="1"/>
          </p:cNvSpPr>
          <p:nvPr/>
        </p:nvSpPr>
        <p:spPr bwMode="auto">
          <a:xfrm>
            <a:off x="3397250" y="20193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H="1">
            <a:off x="24066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>
            <a:off x="3473450" y="21717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 flipH="1">
            <a:off x="4540250" y="2095500"/>
            <a:ext cx="9906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>
            <a:off x="4540250" y="3619500"/>
            <a:ext cx="1828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2406650" y="3619500"/>
            <a:ext cx="9144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>
            <a:off x="3321050" y="3695700"/>
            <a:ext cx="1143000" cy="1371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>
            <a:off x="3321050" y="5143500"/>
            <a:ext cx="213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H="1">
            <a:off x="5530850" y="3619500"/>
            <a:ext cx="914400" cy="1524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31" name="Text Box 19"/>
          <p:cNvSpPr txBox="1">
            <a:spLocks noChangeArrowheads="1"/>
          </p:cNvSpPr>
          <p:nvPr/>
        </p:nvSpPr>
        <p:spPr bwMode="auto">
          <a:xfrm>
            <a:off x="2863850" y="1638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2" name="Text Box 20"/>
          <p:cNvSpPr txBox="1">
            <a:spLocks noChangeArrowheads="1"/>
          </p:cNvSpPr>
          <p:nvPr/>
        </p:nvSpPr>
        <p:spPr bwMode="auto">
          <a:xfrm>
            <a:off x="4159250" y="2857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3" name="Text Box 21"/>
          <p:cNvSpPr txBox="1">
            <a:spLocks noChangeArrowheads="1"/>
          </p:cNvSpPr>
          <p:nvPr/>
        </p:nvSpPr>
        <p:spPr bwMode="auto">
          <a:xfrm>
            <a:off x="5607050" y="506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4" name="Text Box 22"/>
          <p:cNvSpPr txBox="1">
            <a:spLocks noChangeArrowheads="1"/>
          </p:cNvSpPr>
          <p:nvPr/>
        </p:nvSpPr>
        <p:spPr bwMode="auto">
          <a:xfrm>
            <a:off x="6473825" y="33321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5" name="Text Box 23"/>
          <p:cNvSpPr txBox="1">
            <a:spLocks noChangeArrowheads="1"/>
          </p:cNvSpPr>
          <p:nvPr/>
        </p:nvSpPr>
        <p:spPr bwMode="auto">
          <a:xfrm>
            <a:off x="5465763" y="162877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v2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6" name="Text Box 24"/>
          <p:cNvSpPr txBox="1">
            <a:spLocks noChangeArrowheads="1"/>
          </p:cNvSpPr>
          <p:nvPr/>
        </p:nvSpPr>
        <p:spPr bwMode="auto">
          <a:xfrm>
            <a:off x="2771775" y="49911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7" name="Text Box 25"/>
          <p:cNvSpPr txBox="1">
            <a:spLocks noChangeArrowheads="1"/>
          </p:cNvSpPr>
          <p:nvPr/>
        </p:nvSpPr>
        <p:spPr bwMode="auto">
          <a:xfrm>
            <a:off x="1835150" y="3260725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v6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8" name="Text Box 26"/>
          <p:cNvSpPr txBox="1">
            <a:spLocks noChangeArrowheads="1"/>
          </p:cNvSpPr>
          <p:nvPr/>
        </p:nvSpPr>
        <p:spPr bwMode="auto">
          <a:xfrm>
            <a:off x="5226050" y="31877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9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39" name="Text Box 27"/>
          <p:cNvSpPr txBox="1">
            <a:spLocks noChangeArrowheads="1"/>
          </p:cNvSpPr>
          <p:nvPr/>
        </p:nvSpPr>
        <p:spPr bwMode="auto">
          <a:xfrm>
            <a:off x="3449638" y="407828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25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0" name="Text Box 28"/>
          <p:cNvSpPr txBox="1">
            <a:spLocks noChangeArrowheads="1"/>
          </p:cNvSpPr>
          <p:nvPr/>
        </p:nvSpPr>
        <p:spPr bwMode="auto">
          <a:xfrm>
            <a:off x="5911850" y="4305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1" name="Text Box 29"/>
          <p:cNvSpPr txBox="1">
            <a:spLocks noChangeArrowheads="1"/>
          </p:cNvSpPr>
          <p:nvPr/>
        </p:nvSpPr>
        <p:spPr bwMode="auto">
          <a:xfrm>
            <a:off x="2406650" y="419576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28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2" name="Text Box 30"/>
          <p:cNvSpPr txBox="1">
            <a:spLocks noChangeArrowheads="1"/>
          </p:cNvSpPr>
          <p:nvPr/>
        </p:nvSpPr>
        <p:spPr bwMode="auto">
          <a:xfrm>
            <a:off x="4140200" y="50863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17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3" name="Text Box 31"/>
          <p:cNvSpPr txBox="1">
            <a:spLocks noChangeArrowheads="1"/>
          </p:cNvSpPr>
          <p:nvPr/>
        </p:nvSpPr>
        <p:spPr bwMode="auto">
          <a:xfrm>
            <a:off x="4768850" y="2476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4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4" name="Text Box 32"/>
          <p:cNvSpPr txBox="1">
            <a:spLocks noChangeArrowheads="1"/>
          </p:cNvSpPr>
          <p:nvPr/>
        </p:nvSpPr>
        <p:spPr bwMode="auto">
          <a:xfrm>
            <a:off x="3749675" y="23495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1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  <p:sp>
        <p:nvSpPr>
          <p:cNvPr id="422945" name="Text Box 33"/>
          <p:cNvSpPr txBox="1">
            <a:spLocks noChangeArrowheads="1"/>
          </p:cNvSpPr>
          <p:nvPr/>
        </p:nvSpPr>
        <p:spPr bwMode="auto">
          <a:xfrm>
            <a:off x="2406650" y="2400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Pct val="85000"/>
              <a:defRPr kumimoji="1" sz="2400" b="1">
                <a:solidFill>
                  <a:schemeClr val="bg2"/>
                </a:solidFill>
                <a:latin typeface="Times New Roman" charset="0"/>
                <a:ea typeface="华文细黑" charset="0"/>
                <a:cs typeface="华文细黑" charset="0"/>
              </a:defRPr>
            </a:lvl9pPr>
          </a:lstStyle>
          <a:p>
            <a:pPr eaLnBrk="1" hangingPunct="1">
              <a:lnSpc>
                <a:spcPct val="100000"/>
              </a:lnSpc>
              <a:buSzTx/>
              <a:defRPr/>
            </a:pPr>
            <a:r>
              <a:rPr lang="en-US" altLang="zh-CN" smtClean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  <a:cs typeface="宋体" charset="0"/>
              </a:rPr>
              <a:t>23</a:t>
            </a:r>
            <a:endParaRPr lang="en-US" altLang="zh-CN" b="0" smtClean="0">
              <a:solidFill>
                <a:schemeClr val="tx1"/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cepaper">
  <a:themeElements>
    <a:clrScheme name="Ricepaper 7">
      <a:dk1>
        <a:srgbClr val="333399"/>
      </a:dk1>
      <a:lt1>
        <a:srgbClr val="FFFFE9"/>
      </a:lt1>
      <a:dk2>
        <a:srgbClr val="000066"/>
      </a:dk2>
      <a:lt2>
        <a:srgbClr val="333333"/>
      </a:lt2>
      <a:accent1>
        <a:srgbClr val="78C0B2"/>
      </a:accent1>
      <a:accent2>
        <a:srgbClr val="262D4C"/>
      </a:accent2>
      <a:accent3>
        <a:srgbClr val="FFFFF2"/>
      </a:accent3>
      <a:accent4>
        <a:srgbClr val="2A2A82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Ricepaper">
      <a:majorFont>
        <a:latin typeface="Times New Roman"/>
        <a:ea typeface="宋体"/>
        <a:cs typeface=""/>
      </a:majorFont>
      <a:minorFont>
        <a:latin typeface="Times New Roman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50000"/>
          </a:spcBef>
          <a:spcAft>
            <a:spcPct val="0"/>
          </a:spcAft>
          <a:buClrTx/>
          <a:buSzPct val="85000"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50000"/>
          </a:spcBef>
          <a:spcAft>
            <a:spcPct val="0"/>
          </a:spcAft>
          <a:buClrTx/>
          <a:buSzPct val="85000"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华文细黑" pitchFamily="2" charset="-122"/>
          </a:defRPr>
        </a:defPPr>
      </a:lstStyle>
    </a:lnDef>
  </a:objectDefaults>
  <a:extraClrSchemeLst>
    <a:extraClrScheme>
      <a:clrScheme name="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6">
        <a:dk1>
          <a:srgbClr val="3366FF"/>
        </a:dk1>
        <a:lt1>
          <a:srgbClr val="FFFFE9"/>
        </a:lt1>
        <a:dk2>
          <a:srgbClr val="000066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2A56DA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cepaper 7">
        <a:dk1>
          <a:srgbClr val="333399"/>
        </a:dk1>
        <a:lt1>
          <a:srgbClr val="FFFFE9"/>
        </a:lt1>
        <a:dk2>
          <a:srgbClr val="000066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2A2A82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Designs\Ricepaper.pot</Template>
  <TotalTime>7794</TotalTime>
  <Words>3078</Words>
  <Application>Microsoft Macintosh PowerPoint</Application>
  <PresentationFormat>全屏显示(4:3)</PresentationFormat>
  <Paragraphs>1087</Paragraphs>
  <Slides>112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4</vt:i4>
      </vt:variant>
      <vt:variant>
        <vt:lpstr>幻灯片标题</vt:lpstr>
      </vt:variant>
      <vt:variant>
        <vt:i4>112</vt:i4>
      </vt:variant>
    </vt:vector>
  </HeadingPairs>
  <TitlesOfParts>
    <vt:vector size="117" baseType="lpstr">
      <vt:lpstr>Ricepaper</vt:lpstr>
      <vt:lpstr>Photo Editor 照片</vt:lpstr>
      <vt:lpstr>公式</vt:lpstr>
      <vt:lpstr>Equation</vt:lpstr>
      <vt:lpstr>Picture</vt:lpstr>
      <vt:lpstr>PowerPoint 演示文稿</vt:lpstr>
      <vt:lpstr>一. 图的基本概念</vt:lpstr>
      <vt:lpstr>PowerPoint 演示文稿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图的基本概念与模型</vt:lpstr>
      <vt:lpstr>PowerPoint 演示文稿</vt:lpstr>
      <vt:lpstr>图的基本概念与模型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二. 几个特殊的图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三. 路、圈、连通</vt:lpstr>
      <vt:lpstr>PowerPoint 演示文稿</vt:lpstr>
      <vt:lpstr>PowerPoint 演示文稿</vt:lpstr>
      <vt:lpstr>PowerPoint 演示文稿</vt:lpstr>
      <vt:lpstr>图的基本概念与模型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四. 平面图</vt:lpstr>
      <vt:lpstr>PowerPoint 演示文稿</vt:lpstr>
      <vt:lpstr>PowerPoint 演示文稿</vt:lpstr>
      <vt:lpstr>四. 平面图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五. 图模型的应用</vt:lpstr>
      <vt:lpstr>图的基本概念与模型</vt:lpstr>
      <vt:lpstr>图的基本概念与模型</vt:lpstr>
      <vt:lpstr>图的基本概念与模型</vt:lpstr>
      <vt:lpstr>PowerPoint 演示文稿</vt:lpstr>
      <vt:lpstr>图的基本概念与模型</vt:lpstr>
      <vt:lpstr>最短路问题</vt:lpstr>
      <vt:lpstr>最短路问题</vt:lpstr>
      <vt:lpstr>最短路问题</vt:lpstr>
      <vt:lpstr>六. 图的矩阵描述</vt:lpstr>
      <vt:lpstr>图的基本概念与模型</vt:lpstr>
      <vt:lpstr>图的基本概念与模型</vt:lpstr>
      <vt:lpstr>图的基本概念与模型</vt:lpstr>
      <vt:lpstr>图的基本概念与模型</vt:lpstr>
      <vt:lpstr>树与图的最小树</vt:lpstr>
      <vt:lpstr>PowerPoint 演示文稿</vt:lpstr>
      <vt:lpstr>图的支撑树不唯一</vt:lpstr>
      <vt:lpstr>图的支撑树不唯一</vt:lpstr>
      <vt:lpstr>图的支撑树不唯一</vt:lpstr>
      <vt:lpstr>图的支撑树不唯一</vt:lpstr>
      <vt:lpstr>图的支撑树不唯一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树与图的最小树</vt:lpstr>
      <vt:lpstr>PowerPoint 演示文稿</vt:lpstr>
    </vt:vector>
  </TitlesOfParts>
  <Company>nuaa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运筹学新版本讲义</dc:title>
  <dc:creator>kaki</dc:creator>
  <cp:lastModifiedBy>昊 李</cp:lastModifiedBy>
  <cp:revision>727</cp:revision>
  <cp:lastPrinted>2018-06-22T03:44:00Z</cp:lastPrinted>
  <dcterms:created xsi:type="dcterms:W3CDTF">2004-07-03T08:33:05Z</dcterms:created>
  <dcterms:modified xsi:type="dcterms:W3CDTF">2019-01-12T19:20:14Z</dcterms:modified>
</cp:coreProperties>
</file>